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5"/>
    <p:sldMasterId id="214748367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</p:sldIdLst>
  <p:sldSz cy="6858000" cx="12192000"/>
  <p:notesSz cx="6858000" cy="9144000"/>
  <p:embeddedFontLst>
    <p:embeddedFont>
      <p:font typeface="Open Sans"/>
      <p:regular r:id="rId88"/>
      <p:bold r:id="rId89"/>
      <p:italic r:id="rId90"/>
      <p:boldItalic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939F909-2EA9-4D6A-82B4-82884A089F99}">
  <a:tblStyle styleId="{7939F909-2EA9-4D6A-82B4-82884A089F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42" Type="http://schemas.openxmlformats.org/officeDocument/2006/relationships/slide" Target="slides/slide35.xml"/><Relationship Id="rId86" Type="http://schemas.openxmlformats.org/officeDocument/2006/relationships/slide" Target="slides/slide79.xml"/><Relationship Id="rId41" Type="http://schemas.openxmlformats.org/officeDocument/2006/relationships/slide" Target="slides/slide34.xml"/><Relationship Id="rId85" Type="http://schemas.openxmlformats.org/officeDocument/2006/relationships/slide" Target="slides/slide78.xml"/><Relationship Id="rId44" Type="http://schemas.openxmlformats.org/officeDocument/2006/relationships/slide" Target="slides/slide37.xml"/><Relationship Id="rId88" Type="http://schemas.openxmlformats.org/officeDocument/2006/relationships/font" Target="fonts/OpenSans-regular.fntdata"/><Relationship Id="rId43" Type="http://schemas.openxmlformats.org/officeDocument/2006/relationships/slide" Target="slides/slide36.xml"/><Relationship Id="rId87" Type="http://schemas.openxmlformats.org/officeDocument/2006/relationships/slide" Target="slides/slide8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OpenSans-bold.fntdata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OpenSans-boldItalic.fntdata"/><Relationship Id="rId90" Type="http://schemas.openxmlformats.org/officeDocument/2006/relationships/font" Target="fonts/OpenSans-italic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16c16922c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516c16922c_2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6b704048e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Overleaf symbols: https://www.overleaf.com/project/680fc324dcee7ba2c8379500</a:t>
            </a:r>
            <a:endParaRPr/>
          </a:p>
        </p:txBody>
      </p:sp>
      <p:sp>
        <p:nvSpPr>
          <p:cNvPr id="292" name="Google Shape;292;g36b704048ee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83aaefc0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Overleaf symbols: https://www.overleaf.com/project/680fc324dcee7ba2c8379500</a:t>
            </a:r>
            <a:endParaRPr/>
          </a:p>
        </p:txBody>
      </p:sp>
      <p:sp>
        <p:nvSpPr>
          <p:cNvPr id="300" name="Google Shape;300;g383aaefc0a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83aaefc0a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Overleaf symbols: https://www.overleaf.com/project/680fc324dcee7ba2c8379500</a:t>
            </a:r>
            <a:endParaRPr/>
          </a:p>
        </p:txBody>
      </p:sp>
      <p:sp>
        <p:nvSpPr>
          <p:cNvPr id="311" name="Google Shape;311;g383aaefc0ab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83aaefc0a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Overleaf symbols: https://www.overleaf.com/project/680fc324dcee7ba2c8379500</a:t>
            </a:r>
            <a:endParaRPr/>
          </a:p>
        </p:txBody>
      </p:sp>
      <p:sp>
        <p:nvSpPr>
          <p:cNvPr id="325" name="Google Shape;325;g383aaefc0ab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83aaefc0a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Overleaf symbols: https://www.overleaf.com/project/680fc324dcee7ba2c8379500</a:t>
            </a:r>
            <a:endParaRPr/>
          </a:p>
        </p:txBody>
      </p:sp>
      <p:sp>
        <p:nvSpPr>
          <p:cNvPr id="336" name="Google Shape;336;g383aaefc0ab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83aaefc0a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Overleaf symbols: https://www.overleaf.com/project/680fc324dcee7ba2c8379500</a:t>
            </a:r>
            <a:endParaRPr/>
          </a:p>
        </p:txBody>
      </p:sp>
      <p:sp>
        <p:nvSpPr>
          <p:cNvPr id="350" name="Google Shape;350;g383aaefc0ab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6b704048e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Overleaf symbols: https://www.overleaf.com/project/680fc324dcee7ba2c8379500</a:t>
            </a:r>
            <a:endParaRPr/>
          </a:p>
        </p:txBody>
      </p:sp>
      <p:sp>
        <p:nvSpPr>
          <p:cNvPr id="359" name="Google Shape;359;g36b704048ee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83aaefc0a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Overleaf symbols: https://www.overleaf.com/project/680fc324dcee7ba2c8379500</a:t>
            </a:r>
            <a:endParaRPr/>
          </a:p>
        </p:txBody>
      </p:sp>
      <p:sp>
        <p:nvSpPr>
          <p:cNvPr id="369" name="Google Shape;369;g383aaefc0ab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516c16922c_2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Overleaf symbols: https://www.overleaf.com/project/680fc324dcee7ba2c8379500</a:t>
            </a:r>
            <a:endParaRPr/>
          </a:p>
        </p:txBody>
      </p:sp>
      <p:sp>
        <p:nvSpPr>
          <p:cNvPr id="379" name="Google Shape;379;g3516c16922c_2_7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16c16922c_2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Overleaf symbols: https://www.overleaf.com/project/680fc324dcee7ba2c8379500</a:t>
            </a:r>
            <a:endParaRPr/>
          </a:p>
        </p:txBody>
      </p:sp>
      <p:sp>
        <p:nvSpPr>
          <p:cNvPr id="389" name="Google Shape;389;g3516c16922c_2_7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16c16922c_2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516c16922c_2_6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6b704048e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Overleaf symbols: https://www.overleaf.com/project/680fc324dcee7ba2c8379500</a:t>
            </a:r>
            <a:endParaRPr/>
          </a:p>
        </p:txBody>
      </p:sp>
      <p:sp>
        <p:nvSpPr>
          <p:cNvPr id="401" name="Google Shape;401;g36b704048ee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6b704048e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Overleaf symbols: https://www.overleaf.com/project/680fc324dcee7ba2c8379500</a:t>
            </a:r>
            <a:endParaRPr/>
          </a:p>
        </p:txBody>
      </p:sp>
      <p:sp>
        <p:nvSpPr>
          <p:cNvPr id="410" name="Google Shape;410;g36b704048ee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6b704048e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Overleaf symbols: https://www.overleaf.com/project/680fc324dcee7ba2c8379500</a:t>
            </a:r>
            <a:endParaRPr/>
          </a:p>
        </p:txBody>
      </p:sp>
      <p:sp>
        <p:nvSpPr>
          <p:cNvPr id="419" name="Google Shape;419;g36b704048ee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6b704048e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Overleaf symbols: https://www.overleaf.com/project/680fc324dcee7ba2c8379500</a:t>
            </a:r>
            <a:endParaRPr/>
          </a:p>
        </p:txBody>
      </p:sp>
      <p:sp>
        <p:nvSpPr>
          <p:cNvPr id="428" name="Google Shape;428;g36b704048ee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516c16922c_2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Overleaf symbols: https://www.overleaf.com/project/680fc324dcee7ba2c8379500</a:t>
            </a:r>
            <a:endParaRPr/>
          </a:p>
        </p:txBody>
      </p:sp>
      <p:sp>
        <p:nvSpPr>
          <p:cNvPr id="437" name="Google Shape;437;g3516c16922c_2_7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16c16922c_2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Overleaf symbols: https://www.overleaf.com/project/680fc324dcee7ba2c8379500</a:t>
            </a:r>
            <a:endParaRPr/>
          </a:p>
        </p:txBody>
      </p:sp>
      <p:sp>
        <p:nvSpPr>
          <p:cNvPr id="448" name="Google Shape;448;g3516c16922c_2_7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516c16922c_2_20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3516c16922c_2_20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2" name="Google Shape;462;g3516c16922c_2_20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516c16922c_2_2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3516c16922c_2_20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516c16922c_2_2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3516c16922c_2_20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516c16922c_2_2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3516c16922c_2_2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83aaefc0ab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83aaefc0ab_0_6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516c16922c_2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3516c16922c_2_8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e94ca88062_4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2e94ca88062_4_1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83aaefc0a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383aaefc0ab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83aaefc0a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383aaefc0ab_0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83aaefc0ab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383aaefc0ab_0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83aaefc0a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383aaefc0ab_0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83aaefc0a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383aaefc0ab_0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83aaefc0ab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383aaefc0ab_0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83aaefc0ab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383aaefc0ab_0_2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83aaefc0ab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383aaefc0ab_0_2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e94ca88062_4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Overleaf symbols: https://www.overleaf.com/project/680fc324dcee7ba2c8379500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4" name="Google Shape;244;g2e94ca88062_4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83aaefc0ab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383aaefc0ab_0_2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83aaefc0ab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383aaefc0ab_0_2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83aaefc0ab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383aaefc0ab_0_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83aaefc0ab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383aaefc0ab_0_3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e9b6f6d506_2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4" name="Google Shape;674;g2e9b6f6d506_2_2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516c16922c_2_2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0" name="Google Shape;680;g3516c16922c_2_22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83aaefc0ab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6" name="Google Shape;686;g383aaefc0ab_0_2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83aaefc0ab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2" name="Google Shape;692;g383aaefc0ab_0_2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83aaefc0ab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2" name="Google Shape;702;g383aaefc0ab_0_2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83aaefc0ab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3" name="Google Shape;713;g383aaefc0ab_0_2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6b704048e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Overleaf symbols: https://www.overleaf.com/project/680fc324dcee7ba2c8379500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g36b704048ee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83aaefc0ab_0_3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83aaefc0ab_0_3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g383aaefc0ab_0_3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83aaefc0ab_0_3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383aaefc0ab_0_3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g383aaefc0ab_0_3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83aaefc0ab_0_3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83aaefc0ab_0_3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383aaefc0ab_0_3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83aaefc0ab_0_3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383aaefc0ab_0_3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g383aaefc0ab_0_3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83aaefc0ab_0_3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383aaefc0ab_0_3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g383aaefc0ab_0_3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83aaefc0ab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g383aaefc0ab_0_6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516c16922c_2_23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9" name="Google Shape;779;g3516c16922c_2_23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516c16922c_2_22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9" name="Google Shape;819;g3516c16922c_2_2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516c16922c_2_24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2" name="Google Shape;832;g3516c16922c_2_24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516c16922c_2_24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6" name="Google Shape;846;g3516c16922c_2_24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b704048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Overleaf symbols: https://www.overleaf.com/project/680fc324dcee7ba2c8379500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g36b704048e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516c16922c_2_24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8" name="Google Shape;878;g3516c16922c_2_24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516c16922c_2_25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1" name="Google Shape;891;g3516c16922c_2_25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83aaefc0ab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g383aaefc0ab_0_6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383aaefc0ab_0_3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383aaefc0ab_0_3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g383aaefc0ab_0_3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83aaefc0ab_0_4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383aaefc0ab_0_4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g383aaefc0ab_0_4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83aaefc0ab_0_4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383aaefc0ab_0_4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g383aaefc0ab_0_4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83aaefc0ab_0_4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383aaefc0ab_0_4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g383aaefc0ab_0_4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83aaefc0ab_0_4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83aaefc0ab_0_4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g383aaefc0ab_0_4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83aaefc0ab_0_4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383aaefc0ab_0_4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g383aaefc0ab_0_4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383aaefc0ab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g383aaefc0ab_0_6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e94ca88062_4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Overleaf symbols: https://www.overleaf.com/project/680fc324dcee7ba2c8379500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e94ca88062_4_8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383aaefc0ab_0_3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383aaefc0ab_0_3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g383aaefc0ab_0_3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83aaefc0ab_0_4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383aaefc0ab_0_4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g383aaefc0ab_0_4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383aaefc0ab_0_4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383aaefc0ab_0_4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g383aaefc0ab_0_4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383aaefc0ab_0_5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383aaefc0ab_0_5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g383aaefc0ab_0_5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383aaefc0ab_0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383aaefc0ab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g383aaefc0ab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383aaefc0ab_0_5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383aaefc0ab_0_5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g383aaefc0ab_0_5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383aaefc0ab_0_5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383aaefc0ab_0_5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g383aaefc0ab_0_5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83aaefc0ab_0_5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383aaefc0ab_0_5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g383aaefc0ab_0_5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383aaefc0ab_0_5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383aaefc0ab_0_5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g383aaefc0ab_0_5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383aaefc0ab_0_5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383aaefc0ab_0_5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g383aaefc0ab_0_5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16c16922c_2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Overleaf symbols: https://www.overleaf.com/project/680fc324dcee7ba2c8379500</a:t>
            </a:r>
            <a:endParaRPr/>
          </a:p>
        </p:txBody>
      </p:sp>
      <p:sp>
        <p:nvSpPr>
          <p:cNvPr id="276" name="Google Shape;276;g3516c16922c_2_7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36b704048ee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36b704048ee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g36b704048ee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6b704048e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Overleaf symbols: https://www.overleaf.com/project/680fc324dcee7ba2c8379500</a:t>
            </a:r>
            <a:endParaRPr/>
          </a:p>
        </p:txBody>
      </p:sp>
      <p:sp>
        <p:nvSpPr>
          <p:cNvPr id="284" name="Google Shape;284;g36b704048ee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76.jpg"/><Relationship Id="rId4" Type="http://schemas.openxmlformats.org/officeDocument/2006/relationships/image" Target="../media/image1.jpg"/><Relationship Id="rId9" Type="http://schemas.openxmlformats.org/officeDocument/2006/relationships/image" Target="../media/image14.png"/><Relationship Id="rId5" Type="http://schemas.openxmlformats.org/officeDocument/2006/relationships/image" Target="../media/image16.jp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18.png"/><Relationship Id="rId8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34.png"/><Relationship Id="rId13" Type="http://schemas.openxmlformats.org/officeDocument/2006/relationships/image" Target="../media/image32.png"/><Relationship Id="rId1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5.png"/><Relationship Id="rId3" Type="http://schemas.openxmlformats.org/officeDocument/2006/relationships/image" Target="../media/image1.jpg"/><Relationship Id="rId4" Type="http://schemas.openxmlformats.org/officeDocument/2006/relationships/image" Target="../media/image16.jpg"/><Relationship Id="rId9" Type="http://schemas.openxmlformats.org/officeDocument/2006/relationships/image" Target="../media/image27.png"/><Relationship Id="rId15" Type="http://schemas.openxmlformats.org/officeDocument/2006/relationships/image" Target="../media/image40.png"/><Relationship Id="rId14" Type="http://schemas.openxmlformats.org/officeDocument/2006/relationships/image" Target="../media/image33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28.png"/><Relationship Id="rId8" Type="http://schemas.openxmlformats.org/officeDocument/2006/relationships/image" Target="../media/image4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jp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4" y="0"/>
            <a:ext cx="121896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4793673" y="4052444"/>
            <a:ext cx="6982691" cy="9260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venir"/>
              <a:buNone/>
              <a:defRPr b="0" i="0" sz="3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793673" y="4978543"/>
            <a:ext cx="6982691" cy="642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4" name="Google Shape;14;p2"/>
          <p:cNvGrpSpPr/>
          <p:nvPr/>
        </p:nvGrpSpPr>
        <p:grpSpPr>
          <a:xfrm>
            <a:off x="229602" y="6252209"/>
            <a:ext cx="3521133" cy="546401"/>
            <a:chOff x="229602" y="6252209"/>
            <a:chExt cx="3521133" cy="546401"/>
          </a:xfrm>
        </p:grpSpPr>
        <p:pic>
          <p:nvPicPr>
            <p:cNvPr id="15" name="Google Shape;15;p2"/>
            <p:cNvPicPr preferRelativeResize="0"/>
            <p:nvPr/>
          </p:nvPicPr>
          <p:blipFill rotWithShape="1">
            <a:blip r:embed="rId3">
              <a:alphaModFix/>
            </a:blip>
            <a:srcRect b="27403" l="5158" r="4919" t="25375"/>
            <a:stretch/>
          </p:blipFill>
          <p:spPr>
            <a:xfrm>
              <a:off x="2812387" y="6493934"/>
              <a:ext cx="916755" cy="270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63019" y="6252209"/>
              <a:ext cx="439242" cy="546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9602" y="6320212"/>
              <a:ext cx="1120950" cy="43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76191" y="6258941"/>
              <a:ext cx="974544" cy="2468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070127" y="6320211"/>
              <a:ext cx="614404" cy="4445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oogle Shape;20;p2"/>
          <p:cNvGrpSpPr/>
          <p:nvPr/>
        </p:nvGrpSpPr>
        <p:grpSpPr>
          <a:xfrm>
            <a:off x="4233629" y="6572714"/>
            <a:ext cx="1602852" cy="213102"/>
            <a:chOff x="138936" y="10141617"/>
            <a:chExt cx="1602852" cy="213102"/>
          </a:xfrm>
        </p:grpSpPr>
        <p:pic>
          <p:nvPicPr>
            <p:cNvPr id="21" name="Google Shape;21;p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80462" y="10157780"/>
              <a:ext cx="661326" cy="1833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38936" y="10141617"/>
              <a:ext cx="887932" cy="2131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Google Shape;23;p2"/>
          <p:cNvSpPr txBox="1"/>
          <p:nvPr/>
        </p:nvSpPr>
        <p:spPr>
          <a:xfrm>
            <a:off x="5890074" y="6560793"/>
            <a:ext cx="619283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Sandia National Laboratories is a multimission laboratory managed and operated by National Technology and Engineering Solutions of Sandia, LLC., a wholly owned subsidiary of Honeywell International, Inc., for the U.S. Department of Energy’s National Nuclear Security Administration under contract DE-NA0003525. </a:t>
            </a:r>
            <a:r>
              <a:rPr b="0" i="1" lang="en-US" sz="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SAND2022-9202 O</a:t>
            </a:r>
            <a:endParaRPr b="0" i="0" sz="5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Orange">
  <p:cSld name="Cover Orange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2673350" y="0"/>
            <a:ext cx="9518100" cy="4258200"/>
          </a:xfrm>
          <a:prstGeom prst="rect">
            <a:avLst/>
          </a:prstGeom>
          <a:gradFill>
            <a:gsLst>
              <a:gs pos="0">
                <a:srgbClr val="EA8257">
                  <a:alpha val="0"/>
                </a:srgbClr>
              </a:gs>
              <a:gs pos="74000">
                <a:srgbClr val="EA8257">
                  <a:alpha val="0"/>
                </a:srgbClr>
              </a:gs>
              <a:gs pos="100000">
                <a:srgbClr val="EA8257">
                  <a:alpha val="20000"/>
                </a:srgbClr>
              </a:gs>
            </a:gsLst>
            <a:lin ang="1740015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2">
            <a:alphaModFix/>
          </a:blip>
          <a:srcRect b="32669" l="43755" r="836" t="0"/>
          <a:stretch/>
        </p:blipFill>
        <p:spPr>
          <a:xfrm>
            <a:off x="4314917" y="-194290"/>
            <a:ext cx="3850726" cy="39709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8"/>
          <p:cNvGrpSpPr/>
          <p:nvPr/>
        </p:nvGrpSpPr>
        <p:grpSpPr>
          <a:xfrm>
            <a:off x="-1645" y="331102"/>
            <a:ext cx="12190255" cy="6306328"/>
            <a:chOff x="-1645" y="567583"/>
            <a:chExt cx="12190255" cy="5888261"/>
          </a:xfrm>
        </p:grpSpPr>
        <p:sp>
          <p:nvSpPr>
            <p:cNvPr id="114" name="Google Shape;114;p18"/>
            <p:cNvSpPr/>
            <p:nvPr/>
          </p:nvSpPr>
          <p:spPr>
            <a:xfrm flipH="1" rot="10800000">
              <a:off x="0" y="1276633"/>
              <a:ext cx="12186941" cy="5179211"/>
            </a:xfrm>
            <a:custGeom>
              <a:rect b="b" l="l" r="r" t="t"/>
              <a:pathLst>
                <a:path extrusionOk="0" h="2460433" w="7787183">
                  <a:moveTo>
                    <a:pt x="2410" y="0"/>
                  </a:moveTo>
                  <a:cubicBezTo>
                    <a:pt x="1863079" y="1062499"/>
                    <a:pt x="5534801" y="-462724"/>
                    <a:pt x="7785288" y="224958"/>
                  </a:cubicBezTo>
                  <a:cubicBezTo>
                    <a:pt x="7787078" y="1255977"/>
                    <a:pt x="7785393" y="641217"/>
                    <a:pt x="7787183" y="1672236"/>
                  </a:cubicBezTo>
                  <a:cubicBezTo>
                    <a:pt x="7260869" y="1173183"/>
                    <a:pt x="5992710" y="754895"/>
                    <a:pt x="3883900" y="1255982"/>
                  </a:cubicBezTo>
                  <a:cubicBezTo>
                    <a:pt x="1775089" y="1757070"/>
                    <a:pt x="950470" y="2407728"/>
                    <a:pt x="30" y="2460433"/>
                  </a:cubicBezTo>
                  <a:cubicBezTo>
                    <a:pt x="-335" y="1582541"/>
                    <a:pt x="2775" y="877892"/>
                    <a:pt x="2410" y="0"/>
                  </a:cubicBezTo>
                  <a:close/>
                </a:path>
              </a:pathLst>
            </a:custGeom>
            <a:solidFill>
              <a:srgbClr val="F0BF5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8"/>
            <p:cNvSpPr/>
            <p:nvPr/>
          </p:nvSpPr>
          <p:spPr>
            <a:xfrm flipH="1" rot="10800000">
              <a:off x="0" y="567583"/>
              <a:ext cx="12188610" cy="5693507"/>
            </a:xfrm>
            <a:custGeom>
              <a:rect b="b" l="l" r="r" t="t"/>
              <a:pathLst>
                <a:path extrusionOk="0" h="2815084" w="7788249">
                  <a:moveTo>
                    <a:pt x="0" y="52801"/>
                  </a:moveTo>
                  <a:cubicBezTo>
                    <a:pt x="2152832" y="1110364"/>
                    <a:pt x="5188586" y="-392626"/>
                    <a:pt x="7782878" y="103835"/>
                  </a:cubicBezTo>
                  <a:cubicBezTo>
                    <a:pt x="7784668" y="1134854"/>
                    <a:pt x="7786459" y="995868"/>
                    <a:pt x="7788249" y="2026887"/>
                  </a:cubicBezTo>
                  <a:cubicBezTo>
                    <a:pt x="7261935" y="1527834"/>
                    <a:pt x="6070249" y="964746"/>
                    <a:pt x="3961439" y="1465833"/>
                  </a:cubicBezTo>
                  <a:cubicBezTo>
                    <a:pt x="1852628" y="1966921"/>
                    <a:pt x="951536" y="2762379"/>
                    <a:pt x="1096" y="2815084"/>
                  </a:cubicBezTo>
                  <a:cubicBezTo>
                    <a:pt x="731" y="1937192"/>
                    <a:pt x="365" y="930693"/>
                    <a:pt x="0" y="52801"/>
                  </a:cubicBezTo>
                  <a:close/>
                </a:path>
              </a:pathLst>
            </a:custGeom>
            <a:gradFill>
              <a:gsLst>
                <a:gs pos="0">
                  <a:srgbClr val="EA8257">
                    <a:alpha val="49803"/>
                  </a:srgbClr>
                </a:gs>
                <a:gs pos="46000">
                  <a:srgbClr val="FFFFFF">
                    <a:alpha val="49803"/>
                  </a:srgbClr>
                </a:gs>
                <a:gs pos="99110">
                  <a:srgbClr val="EA8257">
                    <a:alpha val="49803"/>
                  </a:srgbClr>
                </a:gs>
                <a:gs pos="100000">
                  <a:srgbClr val="EA8257">
                    <a:alpha val="49803"/>
                  </a:srgbClr>
                </a:gs>
              </a:gsLst>
              <a:lin ang="480012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8"/>
            <p:cNvSpPr/>
            <p:nvPr/>
          </p:nvSpPr>
          <p:spPr>
            <a:xfrm flipH="1" rot="10800000">
              <a:off x="-1645" y="873243"/>
              <a:ext cx="12186918" cy="5069229"/>
            </a:xfrm>
            <a:custGeom>
              <a:rect b="b" l="l" r="r" t="t"/>
              <a:pathLst>
                <a:path extrusionOk="0" h="2408185" w="7787168">
                  <a:moveTo>
                    <a:pt x="5871" y="82953"/>
                  </a:moveTo>
                  <a:cubicBezTo>
                    <a:pt x="1866540" y="1145452"/>
                    <a:pt x="5534786" y="-514972"/>
                    <a:pt x="7785273" y="172710"/>
                  </a:cubicBezTo>
                  <a:cubicBezTo>
                    <a:pt x="7787063" y="1203729"/>
                    <a:pt x="7785378" y="588969"/>
                    <a:pt x="7787168" y="1619988"/>
                  </a:cubicBezTo>
                  <a:cubicBezTo>
                    <a:pt x="7260854" y="1120935"/>
                    <a:pt x="5992695" y="702647"/>
                    <a:pt x="3883885" y="1203734"/>
                  </a:cubicBezTo>
                  <a:cubicBezTo>
                    <a:pt x="1775074" y="1704822"/>
                    <a:pt x="950455" y="2355480"/>
                    <a:pt x="15" y="2408185"/>
                  </a:cubicBezTo>
                  <a:cubicBezTo>
                    <a:pt x="-350" y="1530293"/>
                    <a:pt x="6236" y="960845"/>
                    <a:pt x="5871" y="82953"/>
                  </a:cubicBezTo>
                  <a:close/>
                </a:path>
              </a:pathLst>
            </a:custGeom>
            <a:solidFill>
              <a:srgbClr val="3E9BA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8"/>
            <p:cNvSpPr/>
            <p:nvPr/>
          </p:nvSpPr>
          <p:spPr>
            <a:xfrm flipH="1" rot="10800000">
              <a:off x="0" y="1134498"/>
              <a:ext cx="12186941" cy="5113371"/>
            </a:xfrm>
            <a:custGeom>
              <a:rect b="b" l="l" r="r" t="t"/>
              <a:pathLst>
                <a:path extrusionOk="0" h="2429155" w="7787183">
                  <a:moveTo>
                    <a:pt x="2410" y="202909"/>
                  </a:moveTo>
                  <a:cubicBezTo>
                    <a:pt x="1908268" y="927406"/>
                    <a:pt x="5534801" y="-494002"/>
                    <a:pt x="7785288" y="193680"/>
                  </a:cubicBezTo>
                  <a:cubicBezTo>
                    <a:pt x="7787078" y="1224699"/>
                    <a:pt x="7785393" y="609939"/>
                    <a:pt x="7787183" y="1640958"/>
                  </a:cubicBezTo>
                  <a:cubicBezTo>
                    <a:pt x="7260869" y="1141905"/>
                    <a:pt x="5992710" y="723617"/>
                    <a:pt x="3883900" y="1224704"/>
                  </a:cubicBezTo>
                  <a:cubicBezTo>
                    <a:pt x="1775089" y="1725792"/>
                    <a:pt x="950470" y="2376450"/>
                    <a:pt x="30" y="2429155"/>
                  </a:cubicBezTo>
                  <a:cubicBezTo>
                    <a:pt x="-335" y="1551263"/>
                    <a:pt x="2775" y="1080801"/>
                    <a:pt x="2410" y="202909"/>
                  </a:cubicBezTo>
                  <a:close/>
                </a:path>
              </a:pathLst>
            </a:custGeom>
            <a:solidFill>
              <a:srgbClr val="EA825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8" name="Google Shape;118;p18"/>
          <p:cNvPicPr preferRelativeResize="0"/>
          <p:nvPr/>
        </p:nvPicPr>
        <p:blipFill rotWithShape="1">
          <a:blip r:embed="rId2">
            <a:alphaModFix/>
          </a:blip>
          <a:srcRect b="32669" l="0" r="55604" t="0"/>
          <a:stretch/>
        </p:blipFill>
        <p:spPr>
          <a:xfrm>
            <a:off x="941025" y="406124"/>
            <a:ext cx="3085335" cy="3970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0128" y="2820299"/>
            <a:ext cx="4162448" cy="42136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8"/>
          <p:cNvGrpSpPr/>
          <p:nvPr/>
        </p:nvGrpSpPr>
        <p:grpSpPr>
          <a:xfrm>
            <a:off x="1000641" y="5990843"/>
            <a:ext cx="5223505" cy="784095"/>
            <a:chOff x="1000641" y="5990843"/>
            <a:chExt cx="5223505" cy="784095"/>
          </a:xfrm>
        </p:grpSpPr>
        <p:pic>
          <p:nvPicPr>
            <p:cNvPr id="121" name="Google Shape;121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20353" y="6181547"/>
              <a:ext cx="734402" cy="284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66888" y="6195722"/>
              <a:ext cx="1033608" cy="28485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" name="Google Shape;123;p18"/>
            <p:cNvGrpSpPr/>
            <p:nvPr/>
          </p:nvGrpSpPr>
          <p:grpSpPr>
            <a:xfrm>
              <a:off x="1000641" y="6497912"/>
              <a:ext cx="5223505" cy="277026"/>
              <a:chOff x="450537" y="5264251"/>
              <a:chExt cx="7161373" cy="379800"/>
            </a:xfrm>
          </p:grpSpPr>
          <p:sp>
            <p:nvSpPr>
              <p:cNvPr id="124" name="Google Shape;124;p18"/>
              <p:cNvSpPr txBox="1"/>
              <p:nvPr/>
            </p:nvSpPr>
            <p:spPr>
              <a:xfrm>
                <a:off x="1905310" y="5264251"/>
                <a:ext cx="5706600" cy="37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00" u="none" cap="none" strike="noStrike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Sandia National Laboratories is a multimission laboratory managed and operated by National Technology &amp; Engineering Solutions of Sandia, LLC., a wholly owned subsidiary of Honeywell International, Inc., for the U.S. Department of Energy's National Nuclear Security Administration under contract DE-NA0003525. SAND 2025-XXXX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5" name="Google Shape;125;p1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50537" y="5305969"/>
                <a:ext cx="791000" cy="226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1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346169" y="5322288"/>
                <a:ext cx="559140" cy="1863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7" name="Google Shape;127;p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085539" y="5990843"/>
              <a:ext cx="415760" cy="5268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4439702" y="4271838"/>
            <a:ext cx="69528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2" type="body"/>
          </p:nvPr>
        </p:nvSpPr>
        <p:spPr>
          <a:xfrm>
            <a:off x="4432544" y="5183751"/>
            <a:ext cx="69528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Divider 2">
    <p:bg>
      <p:bgPr>
        <a:solidFill>
          <a:srgbClr val="EA8257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 rotWithShape="1">
          <a:blip r:embed="rId2">
            <a:alphaModFix/>
          </a:blip>
          <a:srcRect b="0" l="0" r="239" t="0"/>
          <a:stretch/>
        </p:blipFill>
        <p:spPr>
          <a:xfrm rot="709749">
            <a:off x="7995992" y="1723674"/>
            <a:ext cx="5681277" cy="575111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/>
          <p:nvPr/>
        </p:nvSpPr>
        <p:spPr>
          <a:xfrm>
            <a:off x="3343893" y="679212"/>
            <a:ext cx="5504100" cy="5514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EA79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9"/>
          <p:cNvSpPr/>
          <p:nvPr/>
        </p:nvSpPr>
        <p:spPr>
          <a:xfrm>
            <a:off x="3611113" y="928955"/>
            <a:ext cx="4969800" cy="49791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F0BF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9"/>
          <p:cNvSpPr/>
          <p:nvPr/>
        </p:nvSpPr>
        <p:spPr>
          <a:xfrm flipH="1">
            <a:off x="2919333" y="4128325"/>
            <a:ext cx="2289300" cy="2286600"/>
          </a:xfrm>
          <a:prstGeom prst="ellipse">
            <a:avLst/>
          </a:prstGeom>
          <a:solidFill>
            <a:srgbClr val="3E9BA4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9"/>
          <p:cNvSpPr/>
          <p:nvPr/>
        </p:nvSpPr>
        <p:spPr>
          <a:xfrm flipH="1">
            <a:off x="7975988" y="1396180"/>
            <a:ext cx="1296600" cy="1295100"/>
          </a:xfrm>
          <a:prstGeom prst="ellipse">
            <a:avLst/>
          </a:prstGeom>
          <a:solidFill>
            <a:srgbClr val="6FBC49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3">
            <a:alphaModFix/>
          </a:blip>
          <a:srcRect b="0" l="0" r="239" t="0"/>
          <a:stretch/>
        </p:blipFill>
        <p:spPr>
          <a:xfrm rot="-1006156">
            <a:off x="2412488" y="4548316"/>
            <a:ext cx="1013849" cy="102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 rotWithShape="1">
          <a:blip r:embed="rId2">
            <a:alphaModFix/>
          </a:blip>
          <a:srcRect b="0" l="0" r="239" t="0"/>
          <a:stretch/>
        </p:blipFill>
        <p:spPr>
          <a:xfrm rot="-1229213">
            <a:off x="324074" y="277655"/>
            <a:ext cx="2989425" cy="302617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3806809" y="2858492"/>
            <a:ext cx="45852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3E9BA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Minimal Conten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437846" y="364883"/>
            <a:ext cx="105651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EA825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0"/>
          <p:cNvSpPr txBox="1"/>
          <p:nvPr>
            <p:ph idx="2" type="body"/>
          </p:nvPr>
        </p:nvSpPr>
        <p:spPr>
          <a:xfrm>
            <a:off x="437846" y="1023066"/>
            <a:ext cx="11270100" cy="54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C9FA7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42" name="Google Shape;142;p20"/>
          <p:cNvGrpSpPr/>
          <p:nvPr/>
        </p:nvGrpSpPr>
        <p:grpSpPr>
          <a:xfrm flipH="1" rot="5400000">
            <a:off x="6044545" y="716165"/>
            <a:ext cx="102883" cy="12192024"/>
            <a:chOff x="12016878" y="0"/>
            <a:chExt cx="189716" cy="6857928"/>
          </a:xfrm>
        </p:grpSpPr>
        <p:sp>
          <p:nvSpPr>
            <p:cNvPr id="143" name="Google Shape;143;p20"/>
            <p:cNvSpPr/>
            <p:nvPr/>
          </p:nvSpPr>
          <p:spPr>
            <a:xfrm>
              <a:off x="12016994" y="3817620"/>
              <a:ext cx="189600" cy="1831200"/>
            </a:xfrm>
            <a:prstGeom prst="rect">
              <a:avLst/>
            </a:prstGeom>
            <a:solidFill>
              <a:srgbClr val="6FBC4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12016994" y="2298700"/>
              <a:ext cx="189600" cy="1518900"/>
            </a:xfrm>
            <a:prstGeom prst="rect">
              <a:avLst/>
            </a:prstGeom>
            <a:solidFill>
              <a:srgbClr val="F0BF5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0"/>
            <p:cNvSpPr/>
            <p:nvPr/>
          </p:nvSpPr>
          <p:spPr>
            <a:xfrm flipH="1">
              <a:off x="12016878" y="5648928"/>
              <a:ext cx="189600" cy="1209000"/>
            </a:xfrm>
            <a:prstGeom prst="rect">
              <a:avLst/>
            </a:prstGeom>
            <a:solidFill>
              <a:srgbClr val="3D9BA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12016994" y="0"/>
              <a:ext cx="189600" cy="2298600"/>
            </a:xfrm>
            <a:prstGeom prst="rect">
              <a:avLst/>
            </a:prstGeom>
            <a:solidFill>
              <a:srgbClr val="EA825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7" name="Google Shape;14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4378" y="211830"/>
            <a:ext cx="586583" cy="740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61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>
            <p:ph idx="1" type="body"/>
          </p:nvPr>
        </p:nvSpPr>
        <p:spPr>
          <a:xfrm>
            <a:off x="838200" y="1311568"/>
            <a:ext cx="10515600" cy="4671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C9FA7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4756727" y="184728"/>
            <a:ext cx="6597073" cy="74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b="0" i="0" sz="3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4" y="0"/>
            <a:ext cx="1218962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type="ctrTitle"/>
          </p:nvPr>
        </p:nvSpPr>
        <p:spPr>
          <a:xfrm>
            <a:off x="4793673" y="4052444"/>
            <a:ext cx="6982691" cy="9260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venir"/>
              <a:buNone/>
              <a:defRPr b="0" i="0" sz="3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22"/>
          <p:cNvSpPr txBox="1"/>
          <p:nvPr>
            <p:ph idx="1" type="subTitle"/>
          </p:nvPr>
        </p:nvSpPr>
        <p:spPr>
          <a:xfrm>
            <a:off x="4793673" y="4978543"/>
            <a:ext cx="6982691" cy="642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850" y="5987900"/>
            <a:ext cx="352194" cy="4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900" y="6034852"/>
            <a:ext cx="893722" cy="344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22"/>
          <p:cNvGrpSpPr/>
          <p:nvPr/>
        </p:nvGrpSpPr>
        <p:grpSpPr>
          <a:xfrm>
            <a:off x="4233629" y="6560793"/>
            <a:ext cx="7849278" cy="246221"/>
            <a:chOff x="138936" y="10129696"/>
            <a:chExt cx="7849278" cy="246221"/>
          </a:xfrm>
        </p:grpSpPr>
        <p:pic>
          <p:nvPicPr>
            <p:cNvPr id="156" name="Google Shape;156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80462" y="10157780"/>
              <a:ext cx="661326" cy="1833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22"/>
            <p:cNvSpPr txBox="1"/>
            <p:nvPr/>
          </p:nvSpPr>
          <p:spPr>
            <a:xfrm>
              <a:off x="1795381" y="10129696"/>
              <a:ext cx="61928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b="0" i="0" lang="en-US" sz="500" u="none" cap="none" strike="noStrik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Sandia National Laboratories is a multimission laboratory managed and operated by National Technology and Engineering Solutions of Sandia, LLC., a wholly owned subsidiary of Honeywell International, Inc., for the U.S. Department of Energy’s National Nuclear Security Administration under contract SAND NUMBER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8" name="Google Shape;158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8936" y="10141617"/>
              <a:ext cx="887932" cy="2131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9" name="Google Shape;159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894" y="6426045"/>
            <a:ext cx="325775" cy="3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6751" y="6464075"/>
            <a:ext cx="1016925" cy="2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69987" y="6012375"/>
            <a:ext cx="1016925" cy="35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94988" y="5969825"/>
            <a:ext cx="59880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631875" y="6433600"/>
            <a:ext cx="684833" cy="3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03675" y="6504523"/>
            <a:ext cx="1061025" cy="2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26263" y="5893625"/>
            <a:ext cx="417075" cy="5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805174" y="6135425"/>
            <a:ext cx="352200" cy="3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316700" y="6487613"/>
            <a:ext cx="893725" cy="244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3"/>
          <p:cNvPicPr preferRelativeResize="0"/>
          <p:nvPr/>
        </p:nvPicPr>
        <p:blipFill rotWithShape="1">
          <a:blip r:embed="rId2">
            <a:alphaModFix/>
          </a:blip>
          <a:srcRect b="77358" l="0" r="0" t="0"/>
          <a:stretch/>
        </p:blipFill>
        <p:spPr>
          <a:xfrm>
            <a:off x="0" y="1"/>
            <a:ext cx="12192000" cy="14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838200" y="1311568"/>
            <a:ext cx="10515600" cy="4671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C9FA7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23"/>
          <p:cNvSpPr txBox="1"/>
          <p:nvPr>
            <p:ph type="title"/>
          </p:nvPr>
        </p:nvSpPr>
        <p:spPr>
          <a:xfrm>
            <a:off x="4756727" y="184728"/>
            <a:ext cx="6597073" cy="74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b="0" i="0" sz="3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61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838200" y="1311568"/>
            <a:ext cx="10515600" cy="4671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C9FA7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type="title"/>
          </p:nvPr>
        </p:nvSpPr>
        <p:spPr>
          <a:xfrm>
            <a:off x="4756727" y="184728"/>
            <a:ext cx="6597073" cy="74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b="0" i="0" sz="3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2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3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3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" name="Google Shape;21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" name="Google Shape;21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77358" l="0" r="0" t="0"/>
          <a:stretch/>
        </p:blipFill>
        <p:spPr>
          <a:xfrm>
            <a:off x="0" y="1"/>
            <a:ext cx="12192000" cy="14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" type="body"/>
          </p:nvPr>
        </p:nvSpPr>
        <p:spPr>
          <a:xfrm>
            <a:off x="838200" y="1311568"/>
            <a:ext cx="10515600" cy="4671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C9FA7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4756727" y="184728"/>
            <a:ext cx="6597073" cy="74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b="0" i="0" sz="3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3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6186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>
            <p:ph idx="1" type="body"/>
          </p:nvPr>
        </p:nvSpPr>
        <p:spPr>
          <a:xfrm>
            <a:off x="838200" y="1560945"/>
            <a:ext cx="5181600" cy="46160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C9FA7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6172200" y="1560945"/>
            <a:ext cx="5181600" cy="46160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4756727" y="184728"/>
            <a:ext cx="6597073" cy="74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b="0" i="0" sz="3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6186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97306" y="1422400"/>
            <a:ext cx="5473699" cy="4560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C9FA7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type="title"/>
          </p:nvPr>
        </p:nvSpPr>
        <p:spPr>
          <a:xfrm>
            <a:off x="4756727" y="184728"/>
            <a:ext cx="6597073" cy="74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b="0" i="0" sz="3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6174206" y="1422400"/>
            <a:ext cx="5473699" cy="4560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C9FA7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0" y="556346"/>
            <a:ext cx="9460174" cy="6306783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0" y="239399"/>
            <a:ext cx="9460174" cy="6618601"/>
          </a:xfrm>
          <a:prstGeom prst="rect">
            <a:avLst/>
          </a:prstGeom>
          <a:gradFill>
            <a:gsLst>
              <a:gs pos="0">
                <a:schemeClr val="lt1"/>
              </a:gs>
              <a:gs pos="35000">
                <a:srgbClr val="FDFDFE"/>
              </a:gs>
              <a:gs pos="41000">
                <a:srgbClr val="FBFCFD"/>
              </a:gs>
              <a:gs pos="100000">
                <a:srgbClr val="F5F7FC">
                  <a:alpha val="0"/>
                </a:srgbClr>
              </a:gs>
            </a:gsLst>
            <a:lin ang="12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61860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/>
          <p:nvPr>
            <p:ph type="title"/>
          </p:nvPr>
        </p:nvSpPr>
        <p:spPr>
          <a:xfrm>
            <a:off x="4756727" y="184728"/>
            <a:ext cx="6597073" cy="74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b="0" i="0" sz="3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4756728" y="1422400"/>
            <a:ext cx="6891178" cy="4765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C9FA7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0" y="556346"/>
            <a:ext cx="9460174" cy="630678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/>
          <p:nvPr/>
        </p:nvSpPr>
        <p:spPr>
          <a:xfrm>
            <a:off x="0" y="239399"/>
            <a:ext cx="9460174" cy="6618601"/>
          </a:xfrm>
          <a:prstGeom prst="rect">
            <a:avLst/>
          </a:prstGeom>
          <a:gradFill>
            <a:gsLst>
              <a:gs pos="0">
                <a:schemeClr val="lt1"/>
              </a:gs>
              <a:gs pos="35000">
                <a:srgbClr val="FDFDFE"/>
              </a:gs>
              <a:gs pos="41000">
                <a:srgbClr val="FBFCFD"/>
              </a:gs>
              <a:gs pos="100000">
                <a:srgbClr val="F5F7FC">
                  <a:alpha val="0"/>
                </a:srgbClr>
              </a:gs>
            </a:gsLst>
            <a:lin ang="12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6186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/>
          <p:nvPr>
            <p:ph type="title"/>
          </p:nvPr>
        </p:nvSpPr>
        <p:spPr>
          <a:xfrm>
            <a:off x="4756727" y="184728"/>
            <a:ext cx="6597073" cy="74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b="0" i="0" sz="3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4756728" y="1422400"/>
            <a:ext cx="6891178" cy="4765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C9FA7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">
  <p:cSld name="5_Title and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/>
          <p:cNvPicPr preferRelativeResize="0"/>
          <p:nvPr/>
        </p:nvPicPr>
        <p:blipFill rotWithShape="1">
          <a:blip r:embed="rId2">
            <a:alphaModFix amt="50000"/>
          </a:blip>
          <a:srcRect b="8876" l="23526" r="0" t="4360"/>
          <a:stretch/>
        </p:blipFill>
        <p:spPr>
          <a:xfrm>
            <a:off x="0" y="556346"/>
            <a:ext cx="8338214" cy="630678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/>
          <p:nvPr/>
        </p:nvSpPr>
        <p:spPr>
          <a:xfrm>
            <a:off x="0" y="239399"/>
            <a:ext cx="9460174" cy="6618601"/>
          </a:xfrm>
          <a:prstGeom prst="rect">
            <a:avLst/>
          </a:prstGeom>
          <a:gradFill>
            <a:gsLst>
              <a:gs pos="0">
                <a:schemeClr val="lt1"/>
              </a:gs>
              <a:gs pos="35000">
                <a:srgbClr val="FDFDFE"/>
              </a:gs>
              <a:gs pos="41000">
                <a:srgbClr val="FBFCFD"/>
              </a:gs>
              <a:gs pos="100000">
                <a:srgbClr val="F5F7FC">
                  <a:alpha val="0"/>
                </a:srgbClr>
              </a:gs>
            </a:gsLst>
            <a:lin ang="12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" name="Google Shape;5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6186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/>
          <p:nvPr>
            <p:ph type="title"/>
          </p:nvPr>
        </p:nvSpPr>
        <p:spPr>
          <a:xfrm>
            <a:off x="4756727" y="184728"/>
            <a:ext cx="6597073" cy="74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b="0" i="0" sz="3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" type="body"/>
          </p:nvPr>
        </p:nvSpPr>
        <p:spPr>
          <a:xfrm>
            <a:off x="4756728" y="1422400"/>
            <a:ext cx="6891178" cy="4765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C9FA7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C9FA7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C9FA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49.png"/><Relationship Id="rId5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49.png"/><Relationship Id="rId5" Type="http://schemas.openxmlformats.org/officeDocument/2006/relationships/image" Target="../media/image4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49.png"/><Relationship Id="rId5" Type="http://schemas.openxmlformats.org/officeDocument/2006/relationships/image" Target="../media/image4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49.png"/><Relationship Id="rId5" Type="http://schemas.openxmlformats.org/officeDocument/2006/relationships/image" Target="../media/image4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49.png"/><Relationship Id="rId5" Type="http://schemas.openxmlformats.org/officeDocument/2006/relationships/image" Target="../media/image4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49.png"/><Relationship Id="rId5" Type="http://schemas.openxmlformats.org/officeDocument/2006/relationships/image" Target="../media/image46.png"/><Relationship Id="rId6" Type="http://schemas.openxmlformats.org/officeDocument/2006/relationships/image" Target="../media/image4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jpg"/><Relationship Id="rId4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47.png"/><Relationship Id="rId7" Type="http://schemas.openxmlformats.org/officeDocument/2006/relationships/image" Target="../media/image4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47.png"/><Relationship Id="rId7" Type="http://schemas.openxmlformats.org/officeDocument/2006/relationships/image" Target="../media/image4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47.png"/><Relationship Id="rId7" Type="http://schemas.openxmlformats.org/officeDocument/2006/relationships/image" Target="../media/image4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47.png"/><Relationship Id="rId7" Type="http://schemas.openxmlformats.org/officeDocument/2006/relationships/image" Target="../media/image4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47.png"/><Relationship Id="rId7" Type="http://schemas.openxmlformats.org/officeDocument/2006/relationships/image" Target="../media/image4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47.png"/><Relationship Id="rId7" Type="http://schemas.openxmlformats.org/officeDocument/2006/relationships/image" Target="../media/image4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47.png"/><Relationship Id="rId7" Type="http://schemas.openxmlformats.org/officeDocument/2006/relationships/image" Target="../media/image4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47.png"/><Relationship Id="rId7" Type="http://schemas.openxmlformats.org/officeDocument/2006/relationships/image" Target="../media/image4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47.png"/><Relationship Id="rId7" Type="http://schemas.openxmlformats.org/officeDocument/2006/relationships/image" Target="../media/image4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47.png"/><Relationship Id="rId7" Type="http://schemas.openxmlformats.org/officeDocument/2006/relationships/image" Target="../media/image4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47.png"/><Relationship Id="rId7" Type="http://schemas.openxmlformats.org/officeDocument/2006/relationships/image" Target="../media/image45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Relationship Id="rId4" Type="http://schemas.openxmlformats.org/officeDocument/2006/relationships/image" Target="../media/image56.png"/><Relationship Id="rId5" Type="http://schemas.openxmlformats.org/officeDocument/2006/relationships/image" Target="../media/image45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Relationship Id="rId4" Type="http://schemas.openxmlformats.org/officeDocument/2006/relationships/image" Target="../media/image56.png"/><Relationship Id="rId5" Type="http://schemas.openxmlformats.org/officeDocument/2006/relationships/image" Target="../media/image55.png"/><Relationship Id="rId6" Type="http://schemas.openxmlformats.org/officeDocument/2006/relationships/image" Target="../media/image45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Relationship Id="rId4" Type="http://schemas.openxmlformats.org/officeDocument/2006/relationships/image" Target="../media/image56.png"/><Relationship Id="rId5" Type="http://schemas.openxmlformats.org/officeDocument/2006/relationships/image" Target="../media/image55.png"/><Relationship Id="rId6" Type="http://schemas.openxmlformats.org/officeDocument/2006/relationships/image" Target="../media/image57.png"/><Relationship Id="rId7" Type="http://schemas.openxmlformats.org/officeDocument/2006/relationships/image" Target="../media/image45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png"/><Relationship Id="rId4" Type="http://schemas.openxmlformats.org/officeDocument/2006/relationships/image" Target="../media/image56.png"/><Relationship Id="rId5" Type="http://schemas.openxmlformats.org/officeDocument/2006/relationships/image" Target="../media/image55.png"/><Relationship Id="rId6" Type="http://schemas.openxmlformats.org/officeDocument/2006/relationships/image" Target="../media/image57.png"/><Relationship Id="rId7" Type="http://schemas.openxmlformats.org/officeDocument/2006/relationships/image" Target="../media/image66.png"/><Relationship Id="rId8" Type="http://schemas.openxmlformats.org/officeDocument/2006/relationships/image" Target="../media/image45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6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png"/><Relationship Id="rId4" Type="http://schemas.openxmlformats.org/officeDocument/2006/relationships/image" Target="../media/image4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0.png"/><Relationship Id="rId4" Type="http://schemas.openxmlformats.org/officeDocument/2006/relationships/image" Target="../media/image45.jpg"/><Relationship Id="rId5" Type="http://schemas.openxmlformats.org/officeDocument/2006/relationships/image" Target="../media/image4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3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png"/><Relationship Id="rId4" Type="http://schemas.openxmlformats.org/officeDocument/2006/relationships/image" Target="../media/image4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8.png"/><Relationship Id="rId4" Type="http://schemas.openxmlformats.org/officeDocument/2006/relationships/image" Target="../media/image45.jpg"/><Relationship Id="rId5" Type="http://schemas.openxmlformats.org/officeDocument/2006/relationships/image" Target="../media/image4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7.png"/><Relationship Id="rId4" Type="http://schemas.openxmlformats.org/officeDocument/2006/relationships/image" Target="../media/image53.png"/><Relationship Id="rId5" Type="http://schemas.openxmlformats.org/officeDocument/2006/relationships/image" Target="../media/image4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7.png"/><Relationship Id="rId4" Type="http://schemas.openxmlformats.org/officeDocument/2006/relationships/image" Target="../media/image53.png"/><Relationship Id="rId5" Type="http://schemas.openxmlformats.org/officeDocument/2006/relationships/image" Target="../media/image65.png"/><Relationship Id="rId6" Type="http://schemas.openxmlformats.org/officeDocument/2006/relationships/image" Target="../media/image47.png"/><Relationship Id="rId7" Type="http://schemas.openxmlformats.org/officeDocument/2006/relationships/image" Target="../media/image45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7.png"/><Relationship Id="rId4" Type="http://schemas.openxmlformats.org/officeDocument/2006/relationships/image" Target="../media/image53.png"/><Relationship Id="rId5" Type="http://schemas.openxmlformats.org/officeDocument/2006/relationships/image" Target="../media/image65.png"/><Relationship Id="rId6" Type="http://schemas.openxmlformats.org/officeDocument/2006/relationships/image" Target="../media/image47.png"/><Relationship Id="rId7" Type="http://schemas.openxmlformats.org/officeDocument/2006/relationships/image" Target="../media/image45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7.png"/><Relationship Id="rId4" Type="http://schemas.openxmlformats.org/officeDocument/2006/relationships/image" Target="../media/image53.png"/><Relationship Id="rId5" Type="http://schemas.openxmlformats.org/officeDocument/2006/relationships/image" Target="../media/image65.png"/><Relationship Id="rId6" Type="http://schemas.openxmlformats.org/officeDocument/2006/relationships/image" Target="../media/image47.png"/><Relationship Id="rId7" Type="http://schemas.openxmlformats.org/officeDocument/2006/relationships/image" Target="../media/image45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7.png"/><Relationship Id="rId4" Type="http://schemas.openxmlformats.org/officeDocument/2006/relationships/image" Target="../media/image53.png"/><Relationship Id="rId5" Type="http://schemas.openxmlformats.org/officeDocument/2006/relationships/image" Target="../media/image65.png"/><Relationship Id="rId6" Type="http://schemas.openxmlformats.org/officeDocument/2006/relationships/image" Target="../media/image47.png"/><Relationship Id="rId7" Type="http://schemas.openxmlformats.org/officeDocument/2006/relationships/image" Target="../media/image45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7.png"/><Relationship Id="rId4" Type="http://schemas.openxmlformats.org/officeDocument/2006/relationships/image" Target="../media/image53.png"/><Relationship Id="rId5" Type="http://schemas.openxmlformats.org/officeDocument/2006/relationships/image" Target="../media/image65.png"/><Relationship Id="rId6" Type="http://schemas.openxmlformats.org/officeDocument/2006/relationships/image" Target="../media/image47.png"/><Relationship Id="rId7" Type="http://schemas.openxmlformats.org/officeDocument/2006/relationships/image" Target="../media/image54.png"/><Relationship Id="rId8" Type="http://schemas.openxmlformats.org/officeDocument/2006/relationships/image" Target="../media/image45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9.png"/><Relationship Id="rId4" Type="http://schemas.openxmlformats.org/officeDocument/2006/relationships/image" Target="../media/image53.png"/><Relationship Id="rId5" Type="http://schemas.openxmlformats.org/officeDocument/2006/relationships/image" Target="../media/image47.png"/><Relationship Id="rId6" Type="http://schemas.openxmlformats.org/officeDocument/2006/relationships/image" Target="../media/image68.png"/><Relationship Id="rId7" Type="http://schemas.openxmlformats.org/officeDocument/2006/relationships/image" Target="../media/image7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9.png"/><Relationship Id="rId4" Type="http://schemas.openxmlformats.org/officeDocument/2006/relationships/image" Target="../media/image53.png"/><Relationship Id="rId5" Type="http://schemas.openxmlformats.org/officeDocument/2006/relationships/image" Target="../media/image47.png"/><Relationship Id="rId6" Type="http://schemas.openxmlformats.org/officeDocument/2006/relationships/image" Target="../media/image68.png"/><Relationship Id="rId7" Type="http://schemas.openxmlformats.org/officeDocument/2006/relationships/image" Target="../media/image71.png"/><Relationship Id="rId8" Type="http://schemas.openxmlformats.org/officeDocument/2006/relationships/image" Target="../media/image45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9.png"/><Relationship Id="rId4" Type="http://schemas.openxmlformats.org/officeDocument/2006/relationships/image" Target="../media/image53.png"/><Relationship Id="rId5" Type="http://schemas.openxmlformats.org/officeDocument/2006/relationships/image" Target="../media/image47.png"/><Relationship Id="rId6" Type="http://schemas.openxmlformats.org/officeDocument/2006/relationships/image" Target="../media/image68.png"/><Relationship Id="rId7" Type="http://schemas.openxmlformats.org/officeDocument/2006/relationships/image" Target="../media/image71.png"/><Relationship Id="rId8" Type="http://schemas.openxmlformats.org/officeDocument/2006/relationships/image" Target="../media/image45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9.png"/><Relationship Id="rId4" Type="http://schemas.openxmlformats.org/officeDocument/2006/relationships/image" Target="../media/image53.png"/><Relationship Id="rId5" Type="http://schemas.openxmlformats.org/officeDocument/2006/relationships/image" Target="../media/image47.png"/><Relationship Id="rId6" Type="http://schemas.openxmlformats.org/officeDocument/2006/relationships/image" Target="../media/image68.png"/><Relationship Id="rId7" Type="http://schemas.openxmlformats.org/officeDocument/2006/relationships/image" Target="../media/image71.png"/><Relationship Id="rId8" Type="http://schemas.openxmlformats.org/officeDocument/2006/relationships/image" Target="../media/image45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9.png"/><Relationship Id="rId4" Type="http://schemas.openxmlformats.org/officeDocument/2006/relationships/image" Target="../media/image53.png"/><Relationship Id="rId9" Type="http://schemas.openxmlformats.org/officeDocument/2006/relationships/image" Target="../media/image45.jpg"/><Relationship Id="rId5" Type="http://schemas.openxmlformats.org/officeDocument/2006/relationships/image" Target="../media/image47.png"/><Relationship Id="rId6" Type="http://schemas.openxmlformats.org/officeDocument/2006/relationships/image" Target="../media/image68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9.png"/><Relationship Id="rId4" Type="http://schemas.openxmlformats.org/officeDocument/2006/relationships/image" Target="../media/image53.png"/><Relationship Id="rId9" Type="http://schemas.openxmlformats.org/officeDocument/2006/relationships/image" Target="../media/image45.jpg"/><Relationship Id="rId5" Type="http://schemas.openxmlformats.org/officeDocument/2006/relationships/image" Target="../media/image47.png"/><Relationship Id="rId6" Type="http://schemas.openxmlformats.org/officeDocument/2006/relationships/image" Target="../media/image68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9.png"/><Relationship Id="rId4" Type="http://schemas.openxmlformats.org/officeDocument/2006/relationships/image" Target="../media/image53.png"/><Relationship Id="rId5" Type="http://schemas.openxmlformats.org/officeDocument/2006/relationships/image" Target="../media/image47.png"/><Relationship Id="rId6" Type="http://schemas.openxmlformats.org/officeDocument/2006/relationships/image" Target="../media/image68.png"/><Relationship Id="rId7" Type="http://schemas.openxmlformats.org/officeDocument/2006/relationships/image" Target="../media/image73.png"/><Relationship Id="rId8" Type="http://schemas.openxmlformats.org/officeDocument/2006/relationships/image" Target="../media/image45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9.png"/><Relationship Id="rId4" Type="http://schemas.openxmlformats.org/officeDocument/2006/relationships/image" Target="../media/image53.png"/><Relationship Id="rId5" Type="http://schemas.openxmlformats.org/officeDocument/2006/relationships/image" Target="../media/image47.png"/><Relationship Id="rId6" Type="http://schemas.openxmlformats.org/officeDocument/2006/relationships/image" Target="../media/image68.png"/><Relationship Id="rId7" Type="http://schemas.openxmlformats.org/officeDocument/2006/relationships/image" Target="../media/image73.png"/><Relationship Id="rId8" Type="http://schemas.openxmlformats.org/officeDocument/2006/relationships/image" Target="../media/image45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9.png"/><Relationship Id="rId4" Type="http://schemas.openxmlformats.org/officeDocument/2006/relationships/image" Target="../media/image53.png"/><Relationship Id="rId5" Type="http://schemas.openxmlformats.org/officeDocument/2006/relationships/image" Target="../media/image47.png"/><Relationship Id="rId6" Type="http://schemas.openxmlformats.org/officeDocument/2006/relationships/image" Target="../media/image68.png"/><Relationship Id="rId7" Type="http://schemas.openxmlformats.org/officeDocument/2006/relationships/image" Target="../media/image73.png"/><Relationship Id="rId8" Type="http://schemas.openxmlformats.org/officeDocument/2006/relationships/image" Target="../media/image45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9.png"/><Relationship Id="rId4" Type="http://schemas.openxmlformats.org/officeDocument/2006/relationships/image" Target="../media/image53.png"/><Relationship Id="rId5" Type="http://schemas.openxmlformats.org/officeDocument/2006/relationships/image" Target="../media/image47.png"/><Relationship Id="rId6" Type="http://schemas.openxmlformats.org/officeDocument/2006/relationships/image" Target="../media/image68.png"/><Relationship Id="rId7" Type="http://schemas.openxmlformats.org/officeDocument/2006/relationships/image" Target="../media/image73.png"/><Relationship Id="rId8" Type="http://schemas.openxmlformats.org/officeDocument/2006/relationships/image" Target="../media/image4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idx="1" type="body"/>
          </p:nvPr>
        </p:nvSpPr>
        <p:spPr>
          <a:xfrm>
            <a:off x="4439702" y="4271838"/>
            <a:ext cx="69528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Classical Bits and Gates - Part II</a:t>
            </a:r>
            <a:endParaRPr/>
          </a:p>
        </p:txBody>
      </p:sp>
      <p:sp>
        <p:nvSpPr>
          <p:cNvPr id="231" name="Google Shape;231;p33"/>
          <p:cNvSpPr txBox="1"/>
          <p:nvPr>
            <p:ph idx="2" type="body"/>
          </p:nvPr>
        </p:nvSpPr>
        <p:spPr>
          <a:xfrm>
            <a:off x="4432544" y="5183751"/>
            <a:ext cx="69528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Tuesday, July 1, 2025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Dirac Notation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Gates as Matrices</a:t>
            </a:r>
            <a:endParaRPr/>
          </a:p>
        </p:txBody>
      </p:sp>
      <p:sp>
        <p:nvSpPr>
          <p:cNvPr id="295" name="Google Shape;295;p42"/>
          <p:cNvSpPr txBox="1"/>
          <p:nvPr/>
        </p:nvSpPr>
        <p:spPr>
          <a:xfrm>
            <a:off x="914875" y="1374750"/>
            <a:ext cx="10850400" cy="4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We can mathematically represent </a:t>
            </a:r>
            <a:r>
              <a:rPr b="1" lang="en-US" sz="2400"/>
              <a:t>gates</a:t>
            </a:r>
            <a:r>
              <a:rPr lang="en-US" sz="2400"/>
              <a:t> as </a:t>
            </a:r>
            <a:r>
              <a:rPr b="1" lang="en-US" sz="2400"/>
              <a:t>matrices</a:t>
            </a:r>
            <a:r>
              <a:rPr lang="en-US" sz="2400"/>
              <a:t>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When we </a:t>
            </a:r>
            <a:r>
              <a:rPr b="1" lang="en-US" sz="2400"/>
              <a:t>operate</a:t>
            </a:r>
            <a:r>
              <a:rPr lang="en-US" sz="2400"/>
              <a:t> on a </a:t>
            </a:r>
            <a:r>
              <a:rPr b="1" lang="en-US" sz="2400"/>
              <a:t>bit</a:t>
            </a:r>
            <a:r>
              <a:rPr lang="en-US" sz="2400"/>
              <a:t> with a </a:t>
            </a:r>
            <a:r>
              <a:rPr b="1" lang="en-US" sz="2400"/>
              <a:t>gate</a:t>
            </a:r>
            <a:r>
              <a:rPr lang="en-US" sz="2400"/>
              <a:t>, we write the gate to the left of the bit: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Gate operating on 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96" name="Google Shape;2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875" y="1937825"/>
            <a:ext cx="18859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2"/>
          <p:cNvPicPr preferRelativeResize="0"/>
          <p:nvPr/>
        </p:nvPicPr>
        <p:blipFill rotWithShape="1">
          <a:blip r:embed="rId4">
            <a:alphaModFix/>
          </a:blip>
          <a:srcRect b="0" l="0" r="10889" t="0"/>
          <a:stretch/>
        </p:blipFill>
        <p:spPr>
          <a:xfrm>
            <a:off x="3773050" y="3741800"/>
            <a:ext cx="7088451" cy="10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Gates as Matrices</a:t>
            </a:r>
            <a:endParaRPr/>
          </a:p>
        </p:txBody>
      </p:sp>
      <p:sp>
        <p:nvSpPr>
          <p:cNvPr id="303" name="Google Shape;303;p43"/>
          <p:cNvSpPr txBox="1"/>
          <p:nvPr/>
        </p:nvSpPr>
        <p:spPr>
          <a:xfrm>
            <a:off x="914875" y="1374750"/>
            <a:ext cx="10850400" cy="4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We can mathematically represent </a:t>
            </a:r>
            <a:r>
              <a:rPr b="1" lang="en-US" sz="2400"/>
              <a:t>gates</a:t>
            </a:r>
            <a:r>
              <a:rPr lang="en-US" sz="2400"/>
              <a:t> as </a:t>
            </a:r>
            <a:r>
              <a:rPr b="1" lang="en-US" sz="2400"/>
              <a:t>matrices</a:t>
            </a:r>
            <a:r>
              <a:rPr lang="en-US" sz="2400"/>
              <a:t>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When we </a:t>
            </a:r>
            <a:r>
              <a:rPr b="1" lang="en-US" sz="2400"/>
              <a:t>operate</a:t>
            </a:r>
            <a:r>
              <a:rPr lang="en-US" sz="2400"/>
              <a:t> on a </a:t>
            </a:r>
            <a:r>
              <a:rPr b="1" lang="en-US" sz="2400"/>
              <a:t>bit</a:t>
            </a:r>
            <a:r>
              <a:rPr lang="en-US" sz="2400"/>
              <a:t> with a </a:t>
            </a:r>
            <a:r>
              <a:rPr b="1" lang="en-US" sz="2400"/>
              <a:t>gate</a:t>
            </a:r>
            <a:r>
              <a:rPr lang="en-US" sz="2400"/>
              <a:t>, we write the gate to the left of the bit: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Gate operating on 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875" y="1937825"/>
            <a:ext cx="18859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3"/>
          <p:cNvPicPr preferRelativeResize="0"/>
          <p:nvPr/>
        </p:nvPicPr>
        <p:blipFill rotWithShape="1">
          <a:blip r:embed="rId4">
            <a:alphaModFix/>
          </a:blip>
          <a:srcRect b="0" l="0" r="10889" t="0"/>
          <a:stretch/>
        </p:blipFill>
        <p:spPr>
          <a:xfrm>
            <a:off x="3773050" y="3741800"/>
            <a:ext cx="7088451" cy="10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3"/>
          <p:cNvSpPr/>
          <p:nvPr/>
        </p:nvSpPr>
        <p:spPr>
          <a:xfrm>
            <a:off x="4753300" y="3791150"/>
            <a:ext cx="359100" cy="4740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3"/>
          <p:cNvSpPr/>
          <p:nvPr/>
        </p:nvSpPr>
        <p:spPr>
          <a:xfrm>
            <a:off x="6226875" y="3791150"/>
            <a:ext cx="359100" cy="4740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3"/>
          <p:cNvSpPr/>
          <p:nvPr/>
        </p:nvSpPr>
        <p:spPr>
          <a:xfrm>
            <a:off x="7585550" y="3791150"/>
            <a:ext cx="1102500" cy="4740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Gates as Matrices</a:t>
            </a:r>
            <a:endParaRPr/>
          </a:p>
        </p:txBody>
      </p:sp>
      <p:sp>
        <p:nvSpPr>
          <p:cNvPr id="314" name="Google Shape;314;p44"/>
          <p:cNvSpPr txBox="1"/>
          <p:nvPr/>
        </p:nvSpPr>
        <p:spPr>
          <a:xfrm>
            <a:off x="914875" y="1374750"/>
            <a:ext cx="10850400" cy="4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We can mathematically represent </a:t>
            </a:r>
            <a:r>
              <a:rPr b="1" lang="en-US" sz="2400"/>
              <a:t>gates</a:t>
            </a:r>
            <a:r>
              <a:rPr lang="en-US" sz="2400"/>
              <a:t> as </a:t>
            </a:r>
            <a:r>
              <a:rPr b="1" lang="en-US" sz="2400"/>
              <a:t>matrices</a:t>
            </a:r>
            <a:r>
              <a:rPr lang="en-US" sz="2400"/>
              <a:t>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When we </a:t>
            </a:r>
            <a:r>
              <a:rPr b="1" lang="en-US" sz="2400"/>
              <a:t>operate</a:t>
            </a:r>
            <a:r>
              <a:rPr lang="en-US" sz="2400"/>
              <a:t> on a </a:t>
            </a:r>
            <a:r>
              <a:rPr b="1" lang="en-US" sz="2400"/>
              <a:t>bit</a:t>
            </a:r>
            <a:r>
              <a:rPr lang="en-US" sz="2400"/>
              <a:t> with a </a:t>
            </a:r>
            <a:r>
              <a:rPr b="1" lang="en-US" sz="2400"/>
              <a:t>gate</a:t>
            </a:r>
            <a:r>
              <a:rPr lang="en-US" sz="2400"/>
              <a:t>, we write the gate to the left of the bit: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Gate operating on 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15" name="Google Shape;3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875" y="1937825"/>
            <a:ext cx="18859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4"/>
          <p:cNvPicPr preferRelativeResize="0"/>
          <p:nvPr/>
        </p:nvPicPr>
        <p:blipFill rotWithShape="1">
          <a:blip r:embed="rId4">
            <a:alphaModFix/>
          </a:blip>
          <a:srcRect b="0" l="0" r="10889" t="0"/>
          <a:stretch/>
        </p:blipFill>
        <p:spPr>
          <a:xfrm>
            <a:off x="3773050" y="3741800"/>
            <a:ext cx="7088451" cy="10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4"/>
          <p:cNvSpPr/>
          <p:nvPr/>
        </p:nvSpPr>
        <p:spPr>
          <a:xfrm>
            <a:off x="4753300" y="3791150"/>
            <a:ext cx="359100" cy="4740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4"/>
          <p:cNvSpPr/>
          <p:nvPr/>
        </p:nvSpPr>
        <p:spPr>
          <a:xfrm>
            <a:off x="6226875" y="3791150"/>
            <a:ext cx="359100" cy="4740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4"/>
          <p:cNvSpPr/>
          <p:nvPr/>
        </p:nvSpPr>
        <p:spPr>
          <a:xfrm>
            <a:off x="5293425" y="3791150"/>
            <a:ext cx="359100" cy="4740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4"/>
          <p:cNvSpPr/>
          <p:nvPr/>
        </p:nvSpPr>
        <p:spPr>
          <a:xfrm>
            <a:off x="6226875" y="4187675"/>
            <a:ext cx="359100" cy="4740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4"/>
          <p:cNvSpPr/>
          <p:nvPr/>
        </p:nvSpPr>
        <p:spPr>
          <a:xfrm>
            <a:off x="7585550" y="3791150"/>
            <a:ext cx="1102500" cy="4740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4"/>
          <p:cNvSpPr/>
          <p:nvPr/>
        </p:nvSpPr>
        <p:spPr>
          <a:xfrm>
            <a:off x="9035950" y="3791150"/>
            <a:ext cx="1102500" cy="4740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Gates as Matrices</a:t>
            </a:r>
            <a:endParaRPr/>
          </a:p>
        </p:txBody>
      </p:sp>
      <p:sp>
        <p:nvSpPr>
          <p:cNvPr id="328" name="Google Shape;328;p45"/>
          <p:cNvSpPr txBox="1"/>
          <p:nvPr/>
        </p:nvSpPr>
        <p:spPr>
          <a:xfrm>
            <a:off x="914875" y="1374750"/>
            <a:ext cx="10850400" cy="4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We can mathematically represent </a:t>
            </a:r>
            <a:r>
              <a:rPr b="1" lang="en-US" sz="2400"/>
              <a:t>gates</a:t>
            </a:r>
            <a:r>
              <a:rPr lang="en-US" sz="2400"/>
              <a:t> as </a:t>
            </a:r>
            <a:r>
              <a:rPr b="1" lang="en-US" sz="2400"/>
              <a:t>matrices</a:t>
            </a:r>
            <a:r>
              <a:rPr lang="en-US" sz="2400"/>
              <a:t>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When we </a:t>
            </a:r>
            <a:r>
              <a:rPr b="1" lang="en-US" sz="2400"/>
              <a:t>operate</a:t>
            </a:r>
            <a:r>
              <a:rPr lang="en-US" sz="2400"/>
              <a:t> on a </a:t>
            </a:r>
            <a:r>
              <a:rPr b="1" lang="en-US" sz="2400"/>
              <a:t>bit</a:t>
            </a:r>
            <a:r>
              <a:rPr lang="en-US" sz="2400"/>
              <a:t> with a </a:t>
            </a:r>
            <a:r>
              <a:rPr b="1" lang="en-US" sz="2400"/>
              <a:t>gate</a:t>
            </a:r>
            <a:r>
              <a:rPr lang="en-US" sz="2400"/>
              <a:t>, we write the gate to the left of the bit: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Gate operating on 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29" name="Google Shape;3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875" y="1937825"/>
            <a:ext cx="18859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5"/>
          <p:cNvPicPr preferRelativeResize="0"/>
          <p:nvPr/>
        </p:nvPicPr>
        <p:blipFill rotWithShape="1">
          <a:blip r:embed="rId4">
            <a:alphaModFix/>
          </a:blip>
          <a:srcRect b="0" l="0" r="10889" t="0"/>
          <a:stretch/>
        </p:blipFill>
        <p:spPr>
          <a:xfrm>
            <a:off x="3773050" y="3741800"/>
            <a:ext cx="7088451" cy="10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5"/>
          <p:cNvSpPr/>
          <p:nvPr/>
        </p:nvSpPr>
        <p:spPr>
          <a:xfrm>
            <a:off x="4753300" y="4193242"/>
            <a:ext cx="359100" cy="4740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5"/>
          <p:cNvSpPr/>
          <p:nvPr/>
        </p:nvSpPr>
        <p:spPr>
          <a:xfrm>
            <a:off x="6226875" y="3805510"/>
            <a:ext cx="359100" cy="4740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5"/>
          <p:cNvSpPr/>
          <p:nvPr/>
        </p:nvSpPr>
        <p:spPr>
          <a:xfrm>
            <a:off x="7585550" y="4193242"/>
            <a:ext cx="1102500" cy="4740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Gates as Matrices</a:t>
            </a:r>
            <a:endParaRPr/>
          </a:p>
        </p:txBody>
      </p:sp>
      <p:sp>
        <p:nvSpPr>
          <p:cNvPr id="339" name="Google Shape;339;p46"/>
          <p:cNvSpPr txBox="1"/>
          <p:nvPr/>
        </p:nvSpPr>
        <p:spPr>
          <a:xfrm>
            <a:off x="914875" y="1374750"/>
            <a:ext cx="10850400" cy="4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We can mathematically represent </a:t>
            </a:r>
            <a:r>
              <a:rPr b="1" lang="en-US" sz="2400"/>
              <a:t>gates</a:t>
            </a:r>
            <a:r>
              <a:rPr lang="en-US" sz="2400"/>
              <a:t> as </a:t>
            </a:r>
            <a:r>
              <a:rPr b="1" lang="en-US" sz="2400"/>
              <a:t>matrices</a:t>
            </a:r>
            <a:r>
              <a:rPr lang="en-US" sz="2400"/>
              <a:t>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When we </a:t>
            </a:r>
            <a:r>
              <a:rPr b="1" lang="en-US" sz="2400"/>
              <a:t>operate</a:t>
            </a:r>
            <a:r>
              <a:rPr lang="en-US" sz="2400"/>
              <a:t> on a </a:t>
            </a:r>
            <a:r>
              <a:rPr b="1" lang="en-US" sz="2400"/>
              <a:t>bit</a:t>
            </a:r>
            <a:r>
              <a:rPr lang="en-US" sz="2400"/>
              <a:t> with a </a:t>
            </a:r>
            <a:r>
              <a:rPr b="1" lang="en-US" sz="2400"/>
              <a:t>gate</a:t>
            </a:r>
            <a:r>
              <a:rPr lang="en-US" sz="2400"/>
              <a:t>, we write the gate to the left of the bit: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Gate operating on 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40" name="Google Shape;3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875" y="1937825"/>
            <a:ext cx="18859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6"/>
          <p:cNvPicPr preferRelativeResize="0"/>
          <p:nvPr/>
        </p:nvPicPr>
        <p:blipFill rotWithShape="1">
          <a:blip r:embed="rId4">
            <a:alphaModFix/>
          </a:blip>
          <a:srcRect b="0" l="0" r="10889" t="0"/>
          <a:stretch/>
        </p:blipFill>
        <p:spPr>
          <a:xfrm>
            <a:off x="3773050" y="3741800"/>
            <a:ext cx="7088451" cy="10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6"/>
          <p:cNvSpPr/>
          <p:nvPr/>
        </p:nvSpPr>
        <p:spPr>
          <a:xfrm>
            <a:off x="4753300" y="4193242"/>
            <a:ext cx="359100" cy="4740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6"/>
          <p:cNvSpPr/>
          <p:nvPr/>
        </p:nvSpPr>
        <p:spPr>
          <a:xfrm>
            <a:off x="6226875" y="3805510"/>
            <a:ext cx="359100" cy="4740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6"/>
          <p:cNvSpPr/>
          <p:nvPr/>
        </p:nvSpPr>
        <p:spPr>
          <a:xfrm>
            <a:off x="5293425" y="4193242"/>
            <a:ext cx="359100" cy="4740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6"/>
          <p:cNvSpPr/>
          <p:nvPr/>
        </p:nvSpPr>
        <p:spPr>
          <a:xfrm>
            <a:off x="6226875" y="4202035"/>
            <a:ext cx="359100" cy="4740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6"/>
          <p:cNvSpPr/>
          <p:nvPr/>
        </p:nvSpPr>
        <p:spPr>
          <a:xfrm>
            <a:off x="7585550" y="4193242"/>
            <a:ext cx="1102500" cy="4740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6"/>
          <p:cNvSpPr/>
          <p:nvPr/>
        </p:nvSpPr>
        <p:spPr>
          <a:xfrm>
            <a:off x="9035950" y="4193242"/>
            <a:ext cx="1102500" cy="4740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7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Gates as Matrices</a:t>
            </a:r>
            <a:endParaRPr/>
          </a:p>
        </p:txBody>
      </p:sp>
      <p:sp>
        <p:nvSpPr>
          <p:cNvPr id="353" name="Google Shape;353;p47"/>
          <p:cNvSpPr txBox="1"/>
          <p:nvPr/>
        </p:nvSpPr>
        <p:spPr>
          <a:xfrm>
            <a:off x="914875" y="1374750"/>
            <a:ext cx="10850400" cy="4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We can mathematically represent </a:t>
            </a:r>
            <a:r>
              <a:rPr b="1" lang="en-US" sz="2400"/>
              <a:t>gates</a:t>
            </a:r>
            <a:r>
              <a:rPr lang="en-US" sz="2400"/>
              <a:t> as </a:t>
            </a:r>
            <a:r>
              <a:rPr b="1" lang="en-US" sz="2400"/>
              <a:t>matrices</a:t>
            </a:r>
            <a:r>
              <a:rPr lang="en-US" sz="2400"/>
              <a:t>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When we </a:t>
            </a:r>
            <a:r>
              <a:rPr b="1" lang="en-US" sz="2400"/>
              <a:t>operate</a:t>
            </a:r>
            <a:r>
              <a:rPr lang="en-US" sz="2400"/>
              <a:t> on a </a:t>
            </a:r>
            <a:r>
              <a:rPr b="1" lang="en-US" sz="2400"/>
              <a:t>bit</a:t>
            </a:r>
            <a:r>
              <a:rPr lang="en-US" sz="2400"/>
              <a:t> with a </a:t>
            </a:r>
            <a:r>
              <a:rPr b="1" lang="en-US" sz="2400"/>
              <a:t>gate</a:t>
            </a:r>
            <a:r>
              <a:rPr lang="en-US" sz="2400"/>
              <a:t>, we write the gate to the left of the bit: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Gate operating on 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54" name="Google Shape;35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875" y="1937825"/>
            <a:ext cx="18859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7"/>
          <p:cNvPicPr preferRelativeResize="0"/>
          <p:nvPr/>
        </p:nvPicPr>
        <p:blipFill rotWithShape="1">
          <a:blip r:embed="rId4">
            <a:alphaModFix/>
          </a:blip>
          <a:srcRect b="0" l="0" r="10889" t="0"/>
          <a:stretch/>
        </p:blipFill>
        <p:spPr>
          <a:xfrm>
            <a:off x="3773050" y="3741800"/>
            <a:ext cx="7088451" cy="10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7"/>
          <p:cNvSpPr/>
          <p:nvPr/>
        </p:nvSpPr>
        <p:spPr>
          <a:xfrm>
            <a:off x="7585550" y="3791150"/>
            <a:ext cx="2524200" cy="4452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8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Gates as Matrices</a:t>
            </a:r>
            <a:endParaRPr/>
          </a:p>
        </p:txBody>
      </p:sp>
      <p:sp>
        <p:nvSpPr>
          <p:cNvPr id="362" name="Google Shape;362;p48"/>
          <p:cNvSpPr txBox="1"/>
          <p:nvPr/>
        </p:nvSpPr>
        <p:spPr>
          <a:xfrm>
            <a:off x="914875" y="1374750"/>
            <a:ext cx="10850400" cy="4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We can mathematically represent </a:t>
            </a:r>
            <a:r>
              <a:rPr b="1" lang="en-US" sz="2400"/>
              <a:t>gates</a:t>
            </a:r>
            <a:r>
              <a:rPr lang="en-US" sz="2400"/>
              <a:t> as </a:t>
            </a:r>
            <a:r>
              <a:rPr b="1" lang="en-US" sz="2400"/>
              <a:t>matrices</a:t>
            </a:r>
            <a:r>
              <a:rPr lang="en-US" sz="2400"/>
              <a:t>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When we </a:t>
            </a:r>
            <a:r>
              <a:rPr b="1" lang="en-US" sz="2400"/>
              <a:t>operate</a:t>
            </a:r>
            <a:r>
              <a:rPr lang="en-US" sz="2400"/>
              <a:t> on a </a:t>
            </a:r>
            <a:r>
              <a:rPr b="1" lang="en-US" sz="2400"/>
              <a:t>bit</a:t>
            </a:r>
            <a:r>
              <a:rPr lang="en-US" sz="2400"/>
              <a:t> with a </a:t>
            </a:r>
            <a:r>
              <a:rPr b="1" lang="en-US" sz="2400"/>
              <a:t>gate</a:t>
            </a:r>
            <a:r>
              <a:rPr lang="en-US" sz="2400"/>
              <a:t>, we write the gate to the left of the bit: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Gate operating on 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63" name="Google Shape;36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875" y="1937825"/>
            <a:ext cx="18859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3050" y="3741800"/>
            <a:ext cx="7954517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8"/>
          <p:cNvSpPr/>
          <p:nvPr/>
        </p:nvSpPr>
        <p:spPr>
          <a:xfrm>
            <a:off x="7585550" y="3791150"/>
            <a:ext cx="2524200" cy="4452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8"/>
          <p:cNvSpPr/>
          <p:nvPr/>
        </p:nvSpPr>
        <p:spPr>
          <a:xfrm>
            <a:off x="11057523" y="3791150"/>
            <a:ext cx="525900" cy="4452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Gates as Matrices</a:t>
            </a:r>
            <a:endParaRPr/>
          </a:p>
        </p:txBody>
      </p:sp>
      <p:sp>
        <p:nvSpPr>
          <p:cNvPr id="372" name="Google Shape;372;p49"/>
          <p:cNvSpPr txBox="1"/>
          <p:nvPr/>
        </p:nvSpPr>
        <p:spPr>
          <a:xfrm>
            <a:off x="914875" y="1374750"/>
            <a:ext cx="10850400" cy="4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We can mathematically represent </a:t>
            </a:r>
            <a:r>
              <a:rPr b="1" lang="en-US" sz="2400"/>
              <a:t>gates</a:t>
            </a:r>
            <a:r>
              <a:rPr lang="en-US" sz="2400"/>
              <a:t> as </a:t>
            </a:r>
            <a:r>
              <a:rPr b="1" lang="en-US" sz="2400"/>
              <a:t>matrices</a:t>
            </a:r>
            <a:r>
              <a:rPr lang="en-US" sz="2400"/>
              <a:t>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When we </a:t>
            </a:r>
            <a:r>
              <a:rPr b="1" lang="en-US" sz="2400"/>
              <a:t>operate</a:t>
            </a:r>
            <a:r>
              <a:rPr lang="en-US" sz="2400"/>
              <a:t> on a </a:t>
            </a:r>
            <a:r>
              <a:rPr b="1" lang="en-US" sz="2400"/>
              <a:t>bit</a:t>
            </a:r>
            <a:r>
              <a:rPr lang="en-US" sz="2400"/>
              <a:t> with a </a:t>
            </a:r>
            <a:r>
              <a:rPr b="1" lang="en-US" sz="2400"/>
              <a:t>gate</a:t>
            </a:r>
            <a:r>
              <a:rPr lang="en-US" sz="2400"/>
              <a:t>, we write the gate to the left of the bit: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Gate operating on 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73" name="Google Shape;3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875" y="1937825"/>
            <a:ext cx="18859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3050" y="3741800"/>
            <a:ext cx="7954517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9"/>
          <p:cNvSpPr/>
          <p:nvPr/>
        </p:nvSpPr>
        <p:spPr>
          <a:xfrm>
            <a:off x="7585550" y="4221963"/>
            <a:ext cx="2524200" cy="4452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9"/>
          <p:cNvSpPr/>
          <p:nvPr/>
        </p:nvSpPr>
        <p:spPr>
          <a:xfrm>
            <a:off x="11057523" y="4221963"/>
            <a:ext cx="525900" cy="4452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0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Gates as Matrices</a:t>
            </a:r>
            <a:endParaRPr/>
          </a:p>
        </p:txBody>
      </p:sp>
      <p:sp>
        <p:nvSpPr>
          <p:cNvPr id="382" name="Google Shape;382;p50"/>
          <p:cNvSpPr txBox="1"/>
          <p:nvPr/>
        </p:nvSpPr>
        <p:spPr>
          <a:xfrm>
            <a:off x="914875" y="1374750"/>
            <a:ext cx="10850400" cy="4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We can mathematically represent </a:t>
            </a:r>
            <a:r>
              <a:rPr b="1" lang="en-US" sz="2400"/>
              <a:t>gates</a:t>
            </a:r>
            <a:r>
              <a:rPr lang="en-US" sz="2400"/>
              <a:t> as </a:t>
            </a:r>
            <a:r>
              <a:rPr b="1" lang="en-US" sz="2400"/>
              <a:t>matrices</a:t>
            </a:r>
            <a:r>
              <a:rPr lang="en-US" sz="2400"/>
              <a:t>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When we </a:t>
            </a:r>
            <a:r>
              <a:rPr b="1" lang="en-US" sz="2400"/>
              <a:t>operate</a:t>
            </a:r>
            <a:r>
              <a:rPr lang="en-US" sz="2400"/>
              <a:t> on a </a:t>
            </a:r>
            <a:r>
              <a:rPr b="1" lang="en-US" sz="2400"/>
              <a:t>bit</a:t>
            </a:r>
            <a:r>
              <a:rPr lang="en-US" sz="2400"/>
              <a:t> with a </a:t>
            </a:r>
            <a:r>
              <a:rPr b="1" lang="en-US" sz="2400"/>
              <a:t>gate</a:t>
            </a:r>
            <a:r>
              <a:rPr lang="en-US" sz="2400"/>
              <a:t>, we write the gate to the left of the bit: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</a:rPr>
              <a:t>Gate operating on a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83" name="Google Shape;38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875" y="1937825"/>
            <a:ext cx="18859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3050" y="3741800"/>
            <a:ext cx="7954517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0"/>
          <p:cNvSpPr/>
          <p:nvPr/>
        </p:nvSpPr>
        <p:spPr>
          <a:xfrm>
            <a:off x="2551175" y="2054525"/>
            <a:ext cx="571500" cy="1005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0"/>
          <p:cNvSpPr/>
          <p:nvPr/>
        </p:nvSpPr>
        <p:spPr>
          <a:xfrm>
            <a:off x="11025400" y="3690825"/>
            <a:ext cx="571500" cy="1005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1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Gates as Matrices</a:t>
            </a:r>
            <a:endParaRPr/>
          </a:p>
        </p:txBody>
      </p:sp>
      <p:sp>
        <p:nvSpPr>
          <p:cNvPr id="392" name="Google Shape;392;p51"/>
          <p:cNvSpPr txBox="1"/>
          <p:nvPr/>
        </p:nvSpPr>
        <p:spPr>
          <a:xfrm>
            <a:off x="914875" y="1374750"/>
            <a:ext cx="10850400" cy="4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We can mathematically represent </a:t>
            </a:r>
            <a:r>
              <a:rPr b="1" lang="en-US" sz="2400"/>
              <a:t>gates</a:t>
            </a:r>
            <a:r>
              <a:rPr lang="en-US" sz="2400"/>
              <a:t> as </a:t>
            </a:r>
            <a:r>
              <a:rPr b="1" lang="en-US" sz="2400"/>
              <a:t>matrices</a:t>
            </a:r>
            <a:r>
              <a:rPr lang="en-US" sz="2400"/>
              <a:t>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When we </a:t>
            </a:r>
            <a:r>
              <a:rPr b="1" lang="en-US" sz="2400"/>
              <a:t>operate</a:t>
            </a:r>
            <a:r>
              <a:rPr lang="en-US" sz="2400"/>
              <a:t> on a </a:t>
            </a:r>
            <a:r>
              <a:rPr b="1" lang="en-US" sz="2400"/>
              <a:t>bit</a:t>
            </a:r>
            <a:r>
              <a:rPr lang="en-US" sz="2400"/>
              <a:t> with a </a:t>
            </a:r>
            <a:r>
              <a:rPr b="1" lang="en-US" sz="2400"/>
              <a:t>gate</a:t>
            </a:r>
            <a:r>
              <a:rPr lang="en-US" sz="2400"/>
              <a:t>, we write the gate to the left of the bit: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</a:rPr>
              <a:t>Gate operating on a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93" name="Google Shape;39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875" y="1937825"/>
            <a:ext cx="18859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3050" y="3741800"/>
            <a:ext cx="7954517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1"/>
          <p:cNvSpPr/>
          <p:nvPr/>
        </p:nvSpPr>
        <p:spPr>
          <a:xfrm>
            <a:off x="2551175" y="2054525"/>
            <a:ext cx="571500" cy="1005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1"/>
          <p:cNvSpPr/>
          <p:nvPr/>
        </p:nvSpPr>
        <p:spPr>
          <a:xfrm>
            <a:off x="11025400" y="3690825"/>
            <a:ext cx="571500" cy="1005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1"/>
          <p:cNvSpPr txBox="1"/>
          <p:nvPr/>
        </p:nvSpPr>
        <p:spPr>
          <a:xfrm>
            <a:off x="4756725" y="5384925"/>
            <a:ext cx="475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</a:rPr>
              <a:t>We can also rewrite this state as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398" name="Google Shape;39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3275" y="5357175"/>
            <a:ext cx="22669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3664100" y="2285125"/>
            <a:ext cx="50532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also represent the 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</a:t>
            </a:r>
            <a:r>
              <a:rPr b="0"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b="0"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as 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vectors</a:t>
            </a:r>
            <a:r>
              <a:rPr b="0"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gates</a:t>
            </a:r>
            <a:r>
              <a:rPr b="0"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as 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matrices</a:t>
            </a:r>
            <a:r>
              <a:rPr b="0"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analyze circuits using linear algebra.</a:t>
            </a:r>
            <a:endParaRPr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2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Gates as Matrices</a:t>
            </a:r>
            <a:endParaRPr/>
          </a:p>
        </p:txBody>
      </p:sp>
      <p:sp>
        <p:nvSpPr>
          <p:cNvPr id="404" name="Google Shape;404;p52"/>
          <p:cNvSpPr txBox="1"/>
          <p:nvPr/>
        </p:nvSpPr>
        <p:spPr>
          <a:xfrm>
            <a:off x="914875" y="1374750"/>
            <a:ext cx="10850400" cy="5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We can mathematically represent </a:t>
            </a:r>
            <a:r>
              <a:rPr b="1" lang="en-US" sz="2400"/>
              <a:t>gates</a:t>
            </a:r>
            <a:r>
              <a:rPr lang="en-US" sz="2400"/>
              <a:t> as </a:t>
            </a:r>
            <a:r>
              <a:rPr b="1" lang="en-US" sz="2400"/>
              <a:t>matrices</a:t>
            </a:r>
            <a:r>
              <a:rPr lang="en-US" sz="2400"/>
              <a:t>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When we </a:t>
            </a:r>
            <a:r>
              <a:rPr b="1" lang="en-US" sz="2400"/>
              <a:t>operate</a:t>
            </a:r>
            <a:r>
              <a:rPr lang="en-US" sz="2400"/>
              <a:t> on a </a:t>
            </a:r>
            <a:r>
              <a:rPr b="1" lang="en-US" sz="2400"/>
              <a:t>bit</a:t>
            </a:r>
            <a:r>
              <a:rPr lang="en-US" sz="2400"/>
              <a:t> with a </a:t>
            </a:r>
            <a:r>
              <a:rPr b="1" lang="en-US" sz="2400"/>
              <a:t>gate</a:t>
            </a:r>
            <a:r>
              <a:rPr lang="en-US" sz="2400"/>
              <a:t>, we write the gate to the left of the bit: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Gate operating on a </a:t>
            </a:r>
            <a:r>
              <a:rPr lang="en-US" sz="2400"/>
              <a:t>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405" name="Google Shape;4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875" y="1937825"/>
            <a:ext cx="18859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2"/>
          <p:cNvPicPr preferRelativeResize="0"/>
          <p:nvPr/>
        </p:nvPicPr>
        <p:blipFill rotWithShape="1">
          <a:blip r:embed="rId4">
            <a:alphaModFix/>
          </a:blip>
          <a:srcRect b="0" l="0" r="90711" t="0"/>
          <a:stretch/>
        </p:blipFill>
        <p:spPr>
          <a:xfrm>
            <a:off x="3766100" y="4940975"/>
            <a:ext cx="73712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52988" y="5199400"/>
            <a:ext cx="284797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3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Gates as Matrices</a:t>
            </a:r>
            <a:endParaRPr/>
          </a:p>
        </p:txBody>
      </p:sp>
      <p:sp>
        <p:nvSpPr>
          <p:cNvPr id="413" name="Google Shape;413;p53"/>
          <p:cNvSpPr txBox="1"/>
          <p:nvPr/>
        </p:nvSpPr>
        <p:spPr>
          <a:xfrm>
            <a:off x="914875" y="1374750"/>
            <a:ext cx="10850400" cy="5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We can mathematically represent </a:t>
            </a:r>
            <a:r>
              <a:rPr b="1" lang="en-US" sz="2400"/>
              <a:t>gates</a:t>
            </a:r>
            <a:r>
              <a:rPr lang="en-US" sz="2400"/>
              <a:t> as </a:t>
            </a:r>
            <a:r>
              <a:rPr b="1" lang="en-US" sz="2400"/>
              <a:t>matrices</a:t>
            </a:r>
            <a:r>
              <a:rPr lang="en-US" sz="2400"/>
              <a:t>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When we </a:t>
            </a:r>
            <a:r>
              <a:rPr b="1" lang="en-US" sz="2400"/>
              <a:t>operate</a:t>
            </a:r>
            <a:r>
              <a:rPr lang="en-US" sz="2400"/>
              <a:t> on a </a:t>
            </a:r>
            <a:r>
              <a:rPr b="1" lang="en-US" sz="2400"/>
              <a:t>bit</a:t>
            </a:r>
            <a:r>
              <a:rPr lang="en-US" sz="2400"/>
              <a:t> with a </a:t>
            </a:r>
            <a:r>
              <a:rPr b="1" lang="en-US" sz="2400"/>
              <a:t>gate</a:t>
            </a:r>
            <a:r>
              <a:rPr lang="en-US" sz="2400"/>
              <a:t>, we write the gate to the left of the bit: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Gate operating on a </a:t>
            </a:r>
            <a:r>
              <a:rPr lang="en-US" sz="2400"/>
              <a:t>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414" name="Google Shape;41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875" y="1937825"/>
            <a:ext cx="18859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3"/>
          <p:cNvPicPr preferRelativeResize="0"/>
          <p:nvPr/>
        </p:nvPicPr>
        <p:blipFill rotWithShape="1">
          <a:blip r:embed="rId4">
            <a:alphaModFix/>
          </a:blip>
          <a:srcRect b="0" l="0" r="56213" t="0"/>
          <a:stretch/>
        </p:blipFill>
        <p:spPr>
          <a:xfrm>
            <a:off x="3766100" y="4940975"/>
            <a:ext cx="347489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 Clipart Images | Free Download | PNG Transparent Background - Pngtree" id="416" name="Google Shape;416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91635" y="0"/>
            <a:ext cx="1672850" cy="16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4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Gates as Matrices</a:t>
            </a:r>
            <a:endParaRPr/>
          </a:p>
        </p:txBody>
      </p:sp>
      <p:sp>
        <p:nvSpPr>
          <p:cNvPr id="422" name="Google Shape;422;p54"/>
          <p:cNvSpPr txBox="1"/>
          <p:nvPr/>
        </p:nvSpPr>
        <p:spPr>
          <a:xfrm>
            <a:off x="914875" y="1374750"/>
            <a:ext cx="10850400" cy="5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We can mathematically represent </a:t>
            </a:r>
            <a:r>
              <a:rPr b="1" lang="en-US" sz="2400"/>
              <a:t>gates</a:t>
            </a:r>
            <a:r>
              <a:rPr lang="en-US" sz="2400"/>
              <a:t> as </a:t>
            </a:r>
            <a:r>
              <a:rPr b="1" lang="en-US" sz="2400"/>
              <a:t>matrices</a:t>
            </a:r>
            <a:r>
              <a:rPr lang="en-US" sz="2400"/>
              <a:t>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When we </a:t>
            </a:r>
            <a:r>
              <a:rPr b="1" lang="en-US" sz="2400"/>
              <a:t>operate</a:t>
            </a:r>
            <a:r>
              <a:rPr lang="en-US" sz="2400"/>
              <a:t> on a </a:t>
            </a:r>
            <a:r>
              <a:rPr b="1" lang="en-US" sz="2400"/>
              <a:t>bit</a:t>
            </a:r>
            <a:r>
              <a:rPr lang="en-US" sz="2400"/>
              <a:t> with a </a:t>
            </a:r>
            <a:r>
              <a:rPr b="1" lang="en-US" sz="2400"/>
              <a:t>gate</a:t>
            </a:r>
            <a:r>
              <a:rPr lang="en-US" sz="2400"/>
              <a:t>, we write the gate to the left of the bit: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Gate operating on a </a:t>
            </a:r>
            <a:r>
              <a:rPr lang="en-US" sz="2400"/>
              <a:t>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423" name="Google Shape;42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875" y="1937825"/>
            <a:ext cx="18859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4"/>
          <p:cNvPicPr preferRelativeResize="0"/>
          <p:nvPr/>
        </p:nvPicPr>
        <p:blipFill rotWithShape="1">
          <a:blip r:embed="rId4">
            <a:alphaModFix/>
          </a:blip>
          <a:srcRect b="0" l="0" r="11071" t="0"/>
          <a:stretch/>
        </p:blipFill>
        <p:spPr>
          <a:xfrm>
            <a:off x="3766100" y="4940975"/>
            <a:ext cx="705702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 Clipart Images | Free Download | PNG Transparent Background - Pngtree" id="425" name="Google Shape;425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91635" y="0"/>
            <a:ext cx="1672850" cy="16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5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Gates as Matrices</a:t>
            </a:r>
            <a:endParaRPr/>
          </a:p>
        </p:txBody>
      </p:sp>
      <p:sp>
        <p:nvSpPr>
          <p:cNvPr id="431" name="Google Shape;431;p55"/>
          <p:cNvSpPr txBox="1"/>
          <p:nvPr/>
        </p:nvSpPr>
        <p:spPr>
          <a:xfrm>
            <a:off x="914875" y="1374750"/>
            <a:ext cx="10850400" cy="5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We can mathematically represent </a:t>
            </a:r>
            <a:r>
              <a:rPr b="1" lang="en-US" sz="2400"/>
              <a:t>gates</a:t>
            </a:r>
            <a:r>
              <a:rPr lang="en-US" sz="2400"/>
              <a:t> as </a:t>
            </a:r>
            <a:r>
              <a:rPr b="1" lang="en-US" sz="2400"/>
              <a:t>matrices</a:t>
            </a:r>
            <a:r>
              <a:rPr lang="en-US" sz="2400"/>
              <a:t>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When we </a:t>
            </a:r>
            <a:r>
              <a:rPr b="1" lang="en-US" sz="2400"/>
              <a:t>operate</a:t>
            </a:r>
            <a:r>
              <a:rPr lang="en-US" sz="2400"/>
              <a:t> on a </a:t>
            </a:r>
            <a:r>
              <a:rPr b="1" lang="en-US" sz="2400"/>
              <a:t>bit</a:t>
            </a:r>
            <a:r>
              <a:rPr lang="en-US" sz="2400"/>
              <a:t> with a </a:t>
            </a:r>
            <a:r>
              <a:rPr b="1" lang="en-US" sz="2400"/>
              <a:t>gate</a:t>
            </a:r>
            <a:r>
              <a:rPr lang="en-US" sz="2400"/>
              <a:t>, we write the gate to the left of the bit: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Gate operating on a </a:t>
            </a:r>
            <a:r>
              <a:rPr lang="en-US" sz="2400"/>
              <a:t>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432" name="Google Shape;4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875" y="1937825"/>
            <a:ext cx="18859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6100" y="4940975"/>
            <a:ext cx="7935974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 Clipart Images | Free Download | PNG Transparent Background - Pngtree" id="434" name="Google Shape;434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91635" y="0"/>
            <a:ext cx="1672850" cy="16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Gates as Matrices</a:t>
            </a:r>
            <a:endParaRPr/>
          </a:p>
        </p:txBody>
      </p:sp>
      <p:sp>
        <p:nvSpPr>
          <p:cNvPr id="440" name="Google Shape;440;p56"/>
          <p:cNvSpPr txBox="1"/>
          <p:nvPr/>
        </p:nvSpPr>
        <p:spPr>
          <a:xfrm>
            <a:off x="914875" y="1374750"/>
            <a:ext cx="10850400" cy="5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We can mathematically represent </a:t>
            </a:r>
            <a:r>
              <a:rPr b="1" lang="en-US" sz="2400"/>
              <a:t>gates</a:t>
            </a:r>
            <a:r>
              <a:rPr lang="en-US" sz="2400"/>
              <a:t> as </a:t>
            </a:r>
            <a:r>
              <a:rPr b="1" lang="en-US" sz="2400"/>
              <a:t>matrices</a:t>
            </a:r>
            <a:r>
              <a:rPr lang="en-US" sz="2400"/>
              <a:t>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When we </a:t>
            </a:r>
            <a:r>
              <a:rPr b="1" lang="en-US" sz="2400"/>
              <a:t>operate</a:t>
            </a:r>
            <a:r>
              <a:rPr lang="en-US" sz="2400"/>
              <a:t> on a </a:t>
            </a:r>
            <a:r>
              <a:rPr b="1" lang="en-US" sz="2400"/>
              <a:t>bit</a:t>
            </a:r>
            <a:r>
              <a:rPr lang="en-US" sz="2400"/>
              <a:t> with a </a:t>
            </a:r>
            <a:r>
              <a:rPr b="1" lang="en-US" sz="2400"/>
              <a:t>gate</a:t>
            </a:r>
            <a:r>
              <a:rPr lang="en-US" sz="2400"/>
              <a:t>, we write the gate to the left of the bit: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0000"/>
                </a:solidFill>
              </a:rPr>
              <a:t>Gate operating on a</a:t>
            </a:r>
            <a:r>
              <a:rPr lang="en-US" sz="2400">
                <a:solidFill>
                  <a:srgbClr val="FF00FF"/>
                </a:solidFill>
              </a:rPr>
              <a:t> </a:t>
            </a:r>
            <a:r>
              <a:rPr lang="en-US" sz="2400"/>
              <a:t>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441" name="Google Shape;44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875" y="1937825"/>
            <a:ext cx="18859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100" y="4940975"/>
            <a:ext cx="793598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6"/>
          <p:cNvSpPr/>
          <p:nvPr/>
        </p:nvSpPr>
        <p:spPr>
          <a:xfrm>
            <a:off x="3253025" y="2034475"/>
            <a:ext cx="571500" cy="10059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6"/>
          <p:cNvSpPr/>
          <p:nvPr/>
        </p:nvSpPr>
        <p:spPr>
          <a:xfrm>
            <a:off x="11025400" y="4833825"/>
            <a:ext cx="571500" cy="10059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Key Clipart Images | Free Download | PNG Transparent Background - Pngtree" id="445" name="Google Shape;445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91635" y="0"/>
            <a:ext cx="1672850" cy="16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7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Gates as Matrices</a:t>
            </a:r>
            <a:endParaRPr/>
          </a:p>
        </p:txBody>
      </p:sp>
      <p:sp>
        <p:nvSpPr>
          <p:cNvPr id="451" name="Google Shape;451;p57"/>
          <p:cNvSpPr txBox="1"/>
          <p:nvPr/>
        </p:nvSpPr>
        <p:spPr>
          <a:xfrm>
            <a:off x="914875" y="1374750"/>
            <a:ext cx="10850400" cy="5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We can mathematically represent </a:t>
            </a:r>
            <a:r>
              <a:rPr b="1" lang="en-US" sz="2400"/>
              <a:t>gates</a:t>
            </a:r>
            <a:r>
              <a:rPr lang="en-US" sz="2400"/>
              <a:t> as </a:t>
            </a:r>
            <a:r>
              <a:rPr b="1" lang="en-US" sz="2400"/>
              <a:t>matrices</a:t>
            </a:r>
            <a:r>
              <a:rPr lang="en-US" sz="2400"/>
              <a:t>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When we </a:t>
            </a:r>
            <a:r>
              <a:rPr b="1" lang="en-US" sz="2400"/>
              <a:t>operate</a:t>
            </a:r>
            <a:r>
              <a:rPr lang="en-US" sz="2400"/>
              <a:t> on a </a:t>
            </a:r>
            <a:r>
              <a:rPr b="1" lang="en-US" sz="2400"/>
              <a:t>bit</a:t>
            </a:r>
            <a:r>
              <a:rPr lang="en-US" sz="2400"/>
              <a:t> with a </a:t>
            </a:r>
            <a:r>
              <a:rPr b="1" lang="en-US" sz="2400"/>
              <a:t>gate</a:t>
            </a:r>
            <a:r>
              <a:rPr lang="en-US" sz="2400"/>
              <a:t>, we write the gate to the left of the bit: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0000"/>
                </a:solidFill>
              </a:rPr>
              <a:t>Gate operating on a</a:t>
            </a:r>
            <a:r>
              <a:rPr lang="en-US" sz="2400">
                <a:solidFill>
                  <a:srgbClr val="FF00FF"/>
                </a:solidFill>
              </a:rPr>
              <a:t> </a:t>
            </a:r>
            <a:r>
              <a:rPr lang="en-US" sz="2400"/>
              <a:t>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452" name="Google Shape;4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875" y="1937825"/>
            <a:ext cx="18859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100" y="4940975"/>
            <a:ext cx="793598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7"/>
          <p:cNvSpPr/>
          <p:nvPr/>
        </p:nvSpPr>
        <p:spPr>
          <a:xfrm>
            <a:off x="3253025" y="2034475"/>
            <a:ext cx="571500" cy="10059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7"/>
          <p:cNvSpPr/>
          <p:nvPr/>
        </p:nvSpPr>
        <p:spPr>
          <a:xfrm>
            <a:off x="11025400" y="4833825"/>
            <a:ext cx="571500" cy="10059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7"/>
          <p:cNvSpPr txBox="1"/>
          <p:nvPr/>
        </p:nvSpPr>
        <p:spPr>
          <a:xfrm>
            <a:off x="4609913" y="5886525"/>
            <a:ext cx="475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0000"/>
                </a:solidFill>
              </a:rPr>
              <a:t>We can also rewrite this state as</a:t>
            </a:r>
            <a:endParaRPr sz="2400">
              <a:solidFill>
                <a:srgbClr val="CC0000"/>
              </a:solidFill>
            </a:endParaRPr>
          </a:p>
        </p:txBody>
      </p:sp>
      <p:pic>
        <p:nvPicPr>
          <p:cNvPr id="457" name="Google Shape;45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33588" y="5839725"/>
            <a:ext cx="226695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 Clipart Images | Free Download | PNG Transparent Background - Pngtree" id="458" name="Google Shape;458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91635" y="0"/>
            <a:ext cx="1672850" cy="16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8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Review: NOT Gate</a:t>
            </a:r>
            <a:endParaRPr/>
          </a:p>
        </p:txBody>
      </p:sp>
      <p:sp>
        <p:nvSpPr>
          <p:cNvPr id="465" name="Google Shape;465;p58"/>
          <p:cNvSpPr txBox="1"/>
          <p:nvPr/>
        </p:nvSpPr>
        <p:spPr>
          <a:xfrm>
            <a:off x="1741800" y="6400800"/>
            <a:ext cx="86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NOT gate changes the value of the input </a:t>
            </a:r>
            <a:r>
              <a:rPr b="1" lang="en-US" sz="2400"/>
              <a:t>bit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Google Shape;4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5875" y="1528648"/>
            <a:ext cx="2833900" cy="215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9"/>
          <p:cNvSpPr txBox="1"/>
          <p:nvPr>
            <p:ph type="title"/>
          </p:nvPr>
        </p:nvSpPr>
        <p:spPr>
          <a:xfrm>
            <a:off x="3918857" y="184728"/>
            <a:ext cx="74349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What matrix represents the NOT gate?</a:t>
            </a:r>
            <a:endParaRPr/>
          </a:p>
        </p:txBody>
      </p:sp>
      <p:graphicFrame>
        <p:nvGraphicFramePr>
          <p:cNvPr id="472" name="Google Shape;472;p59"/>
          <p:cNvGraphicFramePr/>
          <p:nvPr/>
        </p:nvGraphicFramePr>
        <p:xfrm>
          <a:off x="4564275" y="423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{7939F909-2EA9-4D6A-82B4-82884A089F99}</a:tableStyleId>
              </a:tblPr>
              <a:tblGrid>
                <a:gridCol w="1570500"/>
                <a:gridCol w="1570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73" name="Google Shape;47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5875" y="1528648"/>
            <a:ext cx="2833900" cy="21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2988" y="5199400"/>
            <a:ext cx="284797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0"/>
          <p:cNvSpPr txBox="1"/>
          <p:nvPr>
            <p:ph type="title"/>
          </p:nvPr>
        </p:nvSpPr>
        <p:spPr>
          <a:xfrm>
            <a:off x="3918857" y="184728"/>
            <a:ext cx="74349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What matrix represents the NOT gate?</a:t>
            </a:r>
            <a:endParaRPr/>
          </a:p>
        </p:txBody>
      </p:sp>
      <p:graphicFrame>
        <p:nvGraphicFramePr>
          <p:cNvPr id="480" name="Google Shape;480;p60"/>
          <p:cNvGraphicFramePr/>
          <p:nvPr/>
        </p:nvGraphicFramePr>
        <p:xfrm>
          <a:off x="4564275" y="423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{7939F909-2EA9-4D6A-82B4-82884A089F99}</a:tableStyleId>
              </a:tblPr>
              <a:tblGrid>
                <a:gridCol w="1570500"/>
                <a:gridCol w="1570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81" name="Google Shape;481;p60"/>
          <p:cNvSpPr/>
          <p:nvPr/>
        </p:nvSpPr>
        <p:spPr>
          <a:xfrm>
            <a:off x="5057750" y="4233400"/>
            <a:ext cx="571500" cy="1005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60"/>
          <p:cNvSpPr txBox="1"/>
          <p:nvPr/>
        </p:nvSpPr>
        <p:spPr>
          <a:xfrm>
            <a:off x="-125800" y="4084150"/>
            <a:ext cx="4622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</a:rPr>
              <a:t>Tells us what we get if we operate on a 0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483" name="Google Shape;483;p60"/>
          <p:cNvSpPr txBox="1"/>
          <p:nvPr/>
        </p:nvSpPr>
        <p:spPr>
          <a:xfrm>
            <a:off x="7773250" y="4084150"/>
            <a:ext cx="4622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0000"/>
                </a:solidFill>
              </a:rPr>
              <a:t>Tells us what we get if we operate on a 1</a:t>
            </a:r>
            <a:endParaRPr sz="2400">
              <a:solidFill>
                <a:srgbClr val="CC0000"/>
              </a:solidFill>
            </a:endParaRPr>
          </a:p>
        </p:txBody>
      </p:sp>
      <p:sp>
        <p:nvSpPr>
          <p:cNvPr id="484" name="Google Shape;484;p60"/>
          <p:cNvSpPr/>
          <p:nvPr/>
        </p:nvSpPr>
        <p:spPr>
          <a:xfrm>
            <a:off x="6653925" y="4233400"/>
            <a:ext cx="571500" cy="10059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5875" y="1528648"/>
            <a:ext cx="2833900" cy="21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0"/>
          <p:cNvSpPr txBox="1"/>
          <p:nvPr/>
        </p:nvSpPr>
        <p:spPr>
          <a:xfrm>
            <a:off x="4558250" y="3678775"/>
            <a:ext cx="157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</a:rPr>
              <a:t>In = </a:t>
            </a:r>
            <a:r>
              <a:rPr lang="en-US" sz="2400">
                <a:solidFill>
                  <a:srgbClr val="0000FF"/>
                </a:solidFill>
              </a:rPr>
              <a:t>|0&gt;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487" name="Google Shape;487;p60"/>
          <p:cNvSpPr txBox="1"/>
          <p:nvPr/>
        </p:nvSpPr>
        <p:spPr>
          <a:xfrm>
            <a:off x="6165750" y="3678775"/>
            <a:ext cx="157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0000"/>
                </a:solidFill>
              </a:rPr>
              <a:t>In</a:t>
            </a:r>
            <a:r>
              <a:rPr lang="en-US" sz="2400">
                <a:solidFill>
                  <a:srgbClr val="CC0000"/>
                </a:solidFill>
              </a:rPr>
              <a:t> = </a:t>
            </a:r>
            <a:r>
              <a:rPr lang="en-US" sz="2400">
                <a:solidFill>
                  <a:srgbClr val="CC0000"/>
                </a:solidFill>
              </a:rPr>
              <a:t>|1&gt;</a:t>
            </a:r>
            <a:endParaRPr sz="2400">
              <a:solidFill>
                <a:srgbClr val="CC0000"/>
              </a:solidFill>
            </a:endParaRPr>
          </a:p>
        </p:txBody>
      </p:sp>
      <p:pic>
        <p:nvPicPr>
          <p:cNvPr id="488" name="Google Shape;48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2988" y="5199400"/>
            <a:ext cx="284797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1"/>
          <p:cNvSpPr txBox="1"/>
          <p:nvPr>
            <p:ph type="title"/>
          </p:nvPr>
        </p:nvSpPr>
        <p:spPr>
          <a:xfrm>
            <a:off x="3918857" y="184728"/>
            <a:ext cx="74349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What matrix represents the NOT gate?</a:t>
            </a:r>
            <a:endParaRPr/>
          </a:p>
        </p:txBody>
      </p:sp>
      <p:pic>
        <p:nvPicPr>
          <p:cNvPr descr="Key Clipart Images | Free Download | PNG Transparent Background - Pngtree" id="494" name="Google Shape;49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1635" y="0"/>
            <a:ext cx="1672850" cy="1672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5" name="Google Shape;495;p61"/>
          <p:cNvGraphicFramePr/>
          <p:nvPr/>
        </p:nvGraphicFramePr>
        <p:xfrm>
          <a:off x="4564275" y="423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{7939F909-2EA9-4D6A-82B4-82884A089F99}</a:tableStyleId>
              </a:tblPr>
              <a:tblGrid>
                <a:gridCol w="1570500"/>
                <a:gridCol w="1570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/>
                        <a:t>0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/>
                        <a:t>1</a:t>
                      </a:r>
                      <a:endParaRPr b="1" sz="2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/>
                        <a:t>1</a:t>
                      </a:r>
                      <a:endParaRPr b="1"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/>
                        <a:t>0</a:t>
                      </a:r>
                      <a:endParaRPr b="1" sz="2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96" name="Google Shape;496;p61"/>
          <p:cNvSpPr/>
          <p:nvPr/>
        </p:nvSpPr>
        <p:spPr>
          <a:xfrm>
            <a:off x="5057750" y="4233400"/>
            <a:ext cx="571500" cy="1005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1"/>
          <p:cNvSpPr txBox="1"/>
          <p:nvPr/>
        </p:nvSpPr>
        <p:spPr>
          <a:xfrm>
            <a:off x="-125800" y="4084150"/>
            <a:ext cx="4622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</a:rPr>
              <a:t>Tells us what we get if we operate on a 0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498" name="Google Shape;498;p61"/>
          <p:cNvSpPr txBox="1"/>
          <p:nvPr/>
        </p:nvSpPr>
        <p:spPr>
          <a:xfrm>
            <a:off x="7773250" y="4084150"/>
            <a:ext cx="4622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0000"/>
                </a:solidFill>
              </a:rPr>
              <a:t>Tells us what we get if we operate on a 1</a:t>
            </a:r>
            <a:endParaRPr sz="2400">
              <a:solidFill>
                <a:srgbClr val="CC0000"/>
              </a:solidFill>
            </a:endParaRPr>
          </a:p>
        </p:txBody>
      </p:sp>
      <p:sp>
        <p:nvSpPr>
          <p:cNvPr id="499" name="Google Shape;499;p61"/>
          <p:cNvSpPr/>
          <p:nvPr/>
        </p:nvSpPr>
        <p:spPr>
          <a:xfrm>
            <a:off x="6653925" y="4233400"/>
            <a:ext cx="571500" cy="10059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5875" y="1528648"/>
            <a:ext cx="2833900" cy="21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1"/>
          <p:cNvSpPr txBox="1"/>
          <p:nvPr/>
        </p:nvSpPr>
        <p:spPr>
          <a:xfrm>
            <a:off x="4558250" y="3678775"/>
            <a:ext cx="157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</a:rPr>
              <a:t>In = |0&gt;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502" name="Google Shape;502;p61"/>
          <p:cNvSpPr txBox="1"/>
          <p:nvPr/>
        </p:nvSpPr>
        <p:spPr>
          <a:xfrm>
            <a:off x="6165750" y="3678775"/>
            <a:ext cx="157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0000"/>
                </a:solidFill>
              </a:rPr>
              <a:t>In = |1&gt;</a:t>
            </a:r>
            <a:endParaRPr sz="24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idx="1" type="body"/>
          </p:nvPr>
        </p:nvSpPr>
        <p:spPr>
          <a:xfrm>
            <a:off x="3664100" y="2285125"/>
            <a:ext cx="4878300" cy="22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Bit…</a:t>
            </a:r>
            <a:endParaRPr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2"/>
          <p:cNvSpPr txBox="1"/>
          <p:nvPr>
            <p:ph type="title"/>
          </p:nvPr>
        </p:nvSpPr>
        <p:spPr>
          <a:xfrm>
            <a:off x="3918857" y="184728"/>
            <a:ext cx="74349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What matrix represents the NOT gate?</a:t>
            </a:r>
            <a:endParaRPr/>
          </a:p>
        </p:txBody>
      </p:sp>
      <p:sp>
        <p:nvSpPr>
          <p:cNvPr id="508" name="Google Shape;508;p62"/>
          <p:cNvSpPr txBox="1"/>
          <p:nvPr/>
        </p:nvSpPr>
        <p:spPr>
          <a:xfrm>
            <a:off x="1628375" y="5650375"/>
            <a:ext cx="1085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Or, we can solve this more mathematically…</a:t>
            </a:r>
            <a:endParaRPr sz="2400"/>
          </a:p>
        </p:txBody>
      </p:sp>
      <p:pic>
        <p:nvPicPr>
          <p:cNvPr id="509" name="Google Shape;50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5875" y="1528648"/>
            <a:ext cx="2833900" cy="215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3"/>
          <p:cNvSpPr txBox="1"/>
          <p:nvPr>
            <p:ph type="title"/>
          </p:nvPr>
        </p:nvSpPr>
        <p:spPr>
          <a:xfrm>
            <a:off x="3918857" y="184728"/>
            <a:ext cx="7434943" cy="74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What matrix represents the NOT gate?</a:t>
            </a:r>
            <a:endParaRPr/>
          </a:p>
        </p:txBody>
      </p:sp>
      <p:pic>
        <p:nvPicPr>
          <p:cNvPr id="515" name="Google Shape;5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5250"/>
            <a:ext cx="11887200" cy="131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3293177"/>
            <a:ext cx="11812076" cy="1146163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3"/>
          <p:cNvSpPr txBox="1"/>
          <p:nvPr/>
        </p:nvSpPr>
        <p:spPr>
          <a:xfrm>
            <a:off x="1771350" y="4818175"/>
            <a:ext cx="975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Therefore,										 for the NOT gate</a:t>
            </a:r>
            <a:endParaRPr sz="2400"/>
          </a:p>
        </p:txBody>
      </p:sp>
      <p:pic>
        <p:nvPicPr>
          <p:cNvPr id="518" name="Google Shape;51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1700" y="4923100"/>
            <a:ext cx="4046405" cy="1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3"/>
          <p:cNvSpPr/>
          <p:nvPr/>
        </p:nvSpPr>
        <p:spPr>
          <a:xfrm>
            <a:off x="4078350" y="2024825"/>
            <a:ext cx="344700" cy="99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63"/>
          <p:cNvSpPr/>
          <p:nvPr/>
        </p:nvSpPr>
        <p:spPr>
          <a:xfrm>
            <a:off x="4848250" y="2024825"/>
            <a:ext cx="7191300" cy="114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63"/>
          <p:cNvSpPr/>
          <p:nvPr/>
        </p:nvSpPr>
        <p:spPr>
          <a:xfrm>
            <a:off x="228600" y="3293175"/>
            <a:ext cx="11963400" cy="114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63"/>
          <p:cNvSpPr/>
          <p:nvPr/>
        </p:nvSpPr>
        <p:spPr>
          <a:xfrm>
            <a:off x="1771350" y="4818175"/>
            <a:ext cx="8520300" cy="131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3" name="Google Shape;523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52988" y="5199400"/>
            <a:ext cx="284797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4"/>
          <p:cNvSpPr txBox="1"/>
          <p:nvPr>
            <p:ph type="title"/>
          </p:nvPr>
        </p:nvSpPr>
        <p:spPr>
          <a:xfrm>
            <a:off x="3918857" y="184728"/>
            <a:ext cx="74349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What matrix represents the NOT gate?</a:t>
            </a:r>
            <a:endParaRPr/>
          </a:p>
        </p:txBody>
      </p:sp>
      <p:pic>
        <p:nvPicPr>
          <p:cNvPr id="529" name="Google Shape;52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5250"/>
            <a:ext cx="11887200" cy="131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3293177"/>
            <a:ext cx="11812076" cy="1146163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4"/>
          <p:cNvSpPr txBox="1"/>
          <p:nvPr/>
        </p:nvSpPr>
        <p:spPr>
          <a:xfrm>
            <a:off x="1771350" y="4818175"/>
            <a:ext cx="975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Therefore,										 for the NOT gate</a:t>
            </a:r>
            <a:endParaRPr sz="2400"/>
          </a:p>
        </p:txBody>
      </p:sp>
      <p:pic>
        <p:nvPicPr>
          <p:cNvPr id="532" name="Google Shape;53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1700" y="4923100"/>
            <a:ext cx="4046405" cy="1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4"/>
          <p:cNvSpPr/>
          <p:nvPr/>
        </p:nvSpPr>
        <p:spPr>
          <a:xfrm>
            <a:off x="4848250" y="2024825"/>
            <a:ext cx="7191300" cy="114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64"/>
          <p:cNvSpPr/>
          <p:nvPr/>
        </p:nvSpPr>
        <p:spPr>
          <a:xfrm>
            <a:off x="228600" y="3293175"/>
            <a:ext cx="11963400" cy="114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4"/>
          <p:cNvSpPr/>
          <p:nvPr/>
        </p:nvSpPr>
        <p:spPr>
          <a:xfrm>
            <a:off x="1771350" y="4818175"/>
            <a:ext cx="8520300" cy="131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52988" y="5199400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 Clipart Images | Free Download | PNG Transparent Background - Pngtree" id="537" name="Google Shape;537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91635" y="0"/>
            <a:ext cx="1672850" cy="16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5"/>
          <p:cNvSpPr txBox="1"/>
          <p:nvPr>
            <p:ph type="title"/>
          </p:nvPr>
        </p:nvSpPr>
        <p:spPr>
          <a:xfrm>
            <a:off x="3918857" y="184728"/>
            <a:ext cx="74349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What matrix represents the NOT gate?</a:t>
            </a:r>
            <a:endParaRPr/>
          </a:p>
        </p:txBody>
      </p:sp>
      <p:pic>
        <p:nvPicPr>
          <p:cNvPr id="543" name="Google Shape;54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5250"/>
            <a:ext cx="11887200" cy="131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3293177"/>
            <a:ext cx="11812076" cy="1146163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5"/>
          <p:cNvSpPr txBox="1"/>
          <p:nvPr/>
        </p:nvSpPr>
        <p:spPr>
          <a:xfrm>
            <a:off x="1771350" y="4818175"/>
            <a:ext cx="975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Therefore,										 for the NOT gate</a:t>
            </a:r>
            <a:endParaRPr sz="2400"/>
          </a:p>
        </p:txBody>
      </p:sp>
      <p:pic>
        <p:nvPicPr>
          <p:cNvPr id="546" name="Google Shape;54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1700" y="4923100"/>
            <a:ext cx="4046405" cy="1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5"/>
          <p:cNvSpPr/>
          <p:nvPr/>
        </p:nvSpPr>
        <p:spPr>
          <a:xfrm>
            <a:off x="8960900" y="2024825"/>
            <a:ext cx="3078600" cy="114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65"/>
          <p:cNvSpPr/>
          <p:nvPr/>
        </p:nvSpPr>
        <p:spPr>
          <a:xfrm>
            <a:off x="228600" y="3293175"/>
            <a:ext cx="11963400" cy="114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65"/>
          <p:cNvSpPr/>
          <p:nvPr/>
        </p:nvSpPr>
        <p:spPr>
          <a:xfrm>
            <a:off x="1771350" y="4818175"/>
            <a:ext cx="8520300" cy="131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0" name="Google Shape;550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52988" y="5199400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 Clipart Images | Free Download | PNG Transparent Background - Pngtree" id="551" name="Google Shape;551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91635" y="0"/>
            <a:ext cx="1672850" cy="16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6"/>
          <p:cNvSpPr txBox="1"/>
          <p:nvPr>
            <p:ph type="title"/>
          </p:nvPr>
        </p:nvSpPr>
        <p:spPr>
          <a:xfrm>
            <a:off x="3918857" y="184728"/>
            <a:ext cx="74349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What matrix represents the NOT gate?</a:t>
            </a:r>
            <a:endParaRPr/>
          </a:p>
        </p:txBody>
      </p:sp>
      <p:pic>
        <p:nvPicPr>
          <p:cNvPr id="557" name="Google Shape;55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5250"/>
            <a:ext cx="11887200" cy="131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3293177"/>
            <a:ext cx="11812076" cy="1146163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6"/>
          <p:cNvSpPr txBox="1"/>
          <p:nvPr/>
        </p:nvSpPr>
        <p:spPr>
          <a:xfrm>
            <a:off x="1771350" y="4818175"/>
            <a:ext cx="975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Therefore,										 for the NOT gate</a:t>
            </a:r>
            <a:endParaRPr sz="2400"/>
          </a:p>
        </p:txBody>
      </p:sp>
      <p:pic>
        <p:nvPicPr>
          <p:cNvPr id="560" name="Google Shape;56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1700" y="4923100"/>
            <a:ext cx="4046405" cy="1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66"/>
          <p:cNvSpPr/>
          <p:nvPr/>
        </p:nvSpPr>
        <p:spPr>
          <a:xfrm>
            <a:off x="11057525" y="2024825"/>
            <a:ext cx="981900" cy="114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66"/>
          <p:cNvSpPr/>
          <p:nvPr/>
        </p:nvSpPr>
        <p:spPr>
          <a:xfrm>
            <a:off x="228600" y="3293175"/>
            <a:ext cx="11963400" cy="114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66"/>
          <p:cNvSpPr/>
          <p:nvPr/>
        </p:nvSpPr>
        <p:spPr>
          <a:xfrm>
            <a:off x="1771350" y="4818175"/>
            <a:ext cx="8520300" cy="131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4" name="Google Shape;56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52988" y="5199400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 Clipart Images | Free Download | PNG Transparent Background - Pngtree" id="565" name="Google Shape;565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91635" y="0"/>
            <a:ext cx="1672850" cy="16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7"/>
          <p:cNvSpPr txBox="1"/>
          <p:nvPr>
            <p:ph type="title"/>
          </p:nvPr>
        </p:nvSpPr>
        <p:spPr>
          <a:xfrm>
            <a:off x="3918857" y="184728"/>
            <a:ext cx="74349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What matrix represents the NOT gate?</a:t>
            </a:r>
            <a:endParaRPr/>
          </a:p>
        </p:txBody>
      </p:sp>
      <p:pic>
        <p:nvPicPr>
          <p:cNvPr id="571" name="Google Shape;57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5250"/>
            <a:ext cx="11887200" cy="131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3293177"/>
            <a:ext cx="11812076" cy="1146163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67"/>
          <p:cNvSpPr txBox="1"/>
          <p:nvPr/>
        </p:nvSpPr>
        <p:spPr>
          <a:xfrm>
            <a:off x="1771350" y="4818175"/>
            <a:ext cx="975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Therefore,										 for the NOT gate</a:t>
            </a:r>
            <a:endParaRPr sz="2400"/>
          </a:p>
        </p:txBody>
      </p:sp>
      <p:pic>
        <p:nvPicPr>
          <p:cNvPr id="574" name="Google Shape;57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1700" y="4923100"/>
            <a:ext cx="4046405" cy="1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7"/>
          <p:cNvSpPr/>
          <p:nvPr/>
        </p:nvSpPr>
        <p:spPr>
          <a:xfrm>
            <a:off x="228600" y="3293175"/>
            <a:ext cx="11963400" cy="114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67"/>
          <p:cNvSpPr/>
          <p:nvPr/>
        </p:nvSpPr>
        <p:spPr>
          <a:xfrm>
            <a:off x="1771350" y="4818175"/>
            <a:ext cx="8520300" cy="131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7" name="Google Shape;577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52988" y="5199400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 Clipart Images | Free Download | PNG Transparent Background - Pngtree" id="578" name="Google Shape;578;p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91635" y="0"/>
            <a:ext cx="1672850" cy="16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8"/>
          <p:cNvSpPr txBox="1"/>
          <p:nvPr>
            <p:ph type="title"/>
          </p:nvPr>
        </p:nvSpPr>
        <p:spPr>
          <a:xfrm>
            <a:off x="3918857" y="184728"/>
            <a:ext cx="74349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What matrix represents the NOT gate?</a:t>
            </a:r>
            <a:endParaRPr/>
          </a:p>
        </p:txBody>
      </p:sp>
      <p:pic>
        <p:nvPicPr>
          <p:cNvPr id="584" name="Google Shape;58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5250"/>
            <a:ext cx="11887200" cy="131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3293177"/>
            <a:ext cx="11812076" cy="1146163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68"/>
          <p:cNvSpPr txBox="1"/>
          <p:nvPr/>
        </p:nvSpPr>
        <p:spPr>
          <a:xfrm>
            <a:off x="1771350" y="4818175"/>
            <a:ext cx="975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Therefore,										 for the NOT gate</a:t>
            </a:r>
            <a:endParaRPr sz="2400"/>
          </a:p>
        </p:txBody>
      </p:sp>
      <p:pic>
        <p:nvPicPr>
          <p:cNvPr id="587" name="Google Shape;58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1700" y="4923100"/>
            <a:ext cx="4046405" cy="1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68"/>
          <p:cNvSpPr/>
          <p:nvPr/>
        </p:nvSpPr>
        <p:spPr>
          <a:xfrm>
            <a:off x="228600" y="3293175"/>
            <a:ext cx="11963400" cy="114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8"/>
          <p:cNvSpPr/>
          <p:nvPr/>
        </p:nvSpPr>
        <p:spPr>
          <a:xfrm>
            <a:off x="6821200" y="4818175"/>
            <a:ext cx="588900" cy="131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?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?</a:t>
            </a:r>
            <a:endParaRPr sz="2100"/>
          </a:p>
        </p:txBody>
      </p:sp>
      <p:pic>
        <p:nvPicPr>
          <p:cNvPr id="590" name="Google Shape;590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52988" y="5199400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 Clipart Images | Free Download | PNG Transparent Background - Pngtree" id="591" name="Google Shape;591;p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91635" y="0"/>
            <a:ext cx="1672850" cy="16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9"/>
          <p:cNvSpPr txBox="1"/>
          <p:nvPr>
            <p:ph type="title"/>
          </p:nvPr>
        </p:nvSpPr>
        <p:spPr>
          <a:xfrm>
            <a:off x="3918857" y="184728"/>
            <a:ext cx="74349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What matrix represents the NOT gate?</a:t>
            </a:r>
            <a:endParaRPr/>
          </a:p>
        </p:txBody>
      </p:sp>
      <p:pic>
        <p:nvPicPr>
          <p:cNvPr id="597" name="Google Shape;59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5250"/>
            <a:ext cx="11887200" cy="131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3293177"/>
            <a:ext cx="11812076" cy="1146163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69"/>
          <p:cNvSpPr txBox="1"/>
          <p:nvPr/>
        </p:nvSpPr>
        <p:spPr>
          <a:xfrm>
            <a:off x="1771350" y="4818175"/>
            <a:ext cx="975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Therefore,										 for the NOT gate</a:t>
            </a:r>
            <a:endParaRPr sz="2400"/>
          </a:p>
        </p:txBody>
      </p:sp>
      <p:pic>
        <p:nvPicPr>
          <p:cNvPr id="600" name="Google Shape;60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1700" y="4923100"/>
            <a:ext cx="4046405" cy="1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9"/>
          <p:cNvSpPr/>
          <p:nvPr/>
        </p:nvSpPr>
        <p:spPr>
          <a:xfrm>
            <a:off x="2010450" y="3293175"/>
            <a:ext cx="10181700" cy="114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69"/>
          <p:cNvSpPr/>
          <p:nvPr/>
        </p:nvSpPr>
        <p:spPr>
          <a:xfrm>
            <a:off x="6821200" y="4818175"/>
            <a:ext cx="588900" cy="131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?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?</a:t>
            </a:r>
            <a:endParaRPr sz="2100"/>
          </a:p>
        </p:txBody>
      </p:sp>
      <p:pic>
        <p:nvPicPr>
          <p:cNvPr id="603" name="Google Shape;603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52988" y="5199400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 Clipart Images | Free Download | PNG Transparent Background - Pngtree" id="604" name="Google Shape;604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91635" y="0"/>
            <a:ext cx="1672850" cy="16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0"/>
          <p:cNvSpPr txBox="1"/>
          <p:nvPr>
            <p:ph type="title"/>
          </p:nvPr>
        </p:nvSpPr>
        <p:spPr>
          <a:xfrm>
            <a:off x="3918857" y="184728"/>
            <a:ext cx="74349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What matrix represents the NOT gate?</a:t>
            </a:r>
            <a:endParaRPr/>
          </a:p>
        </p:txBody>
      </p:sp>
      <p:pic>
        <p:nvPicPr>
          <p:cNvPr id="610" name="Google Shape;61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5250"/>
            <a:ext cx="11887200" cy="131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3293177"/>
            <a:ext cx="11812076" cy="1146163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70"/>
          <p:cNvSpPr txBox="1"/>
          <p:nvPr/>
        </p:nvSpPr>
        <p:spPr>
          <a:xfrm>
            <a:off x="1771350" y="4818175"/>
            <a:ext cx="975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Therefore,										 for the NOT gate</a:t>
            </a:r>
            <a:endParaRPr sz="2400"/>
          </a:p>
        </p:txBody>
      </p:sp>
      <p:pic>
        <p:nvPicPr>
          <p:cNvPr id="613" name="Google Shape;613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1700" y="4923100"/>
            <a:ext cx="4046405" cy="1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70"/>
          <p:cNvSpPr/>
          <p:nvPr/>
        </p:nvSpPr>
        <p:spPr>
          <a:xfrm>
            <a:off x="4756975" y="3293175"/>
            <a:ext cx="7434900" cy="114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70"/>
          <p:cNvSpPr/>
          <p:nvPr/>
        </p:nvSpPr>
        <p:spPr>
          <a:xfrm>
            <a:off x="6821200" y="4818175"/>
            <a:ext cx="588900" cy="131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?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?</a:t>
            </a:r>
            <a:endParaRPr sz="2100"/>
          </a:p>
        </p:txBody>
      </p:sp>
      <p:pic>
        <p:nvPicPr>
          <p:cNvPr id="616" name="Google Shape;616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52988" y="5199400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 Clipart Images | Free Download | PNG Transparent Background - Pngtree" id="617" name="Google Shape;617;p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91635" y="0"/>
            <a:ext cx="1672850" cy="16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1"/>
          <p:cNvSpPr txBox="1"/>
          <p:nvPr>
            <p:ph type="title"/>
          </p:nvPr>
        </p:nvSpPr>
        <p:spPr>
          <a:xfrm>
            <a:off x="3918857" y="184728"/>
            <a:ext cx="74349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What matrix represents the NOT gate?</a:t>
            </a:r>
            <a:endParaRPr/>
          </a:p>
        </p:txBody>
      </p:sp>
      <p:pic>
        <p:nvPicPr>
          <p:cNvPr id="623" name="Google Shape;62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5250"/>
            <a:ext cx="11887200" cy="131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3293177"/>
            <a:ext cx="11812076" cy="1146163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71"/>
          <p:cNvSpPr txBox="1"/>
          <p:nvPr/>
        </p:nvSpPr>
        <p:spPr>
          <a:xfrm>
            <a:off x="1771350" y="4818175"/>
            <a:ext cx="975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Therefore,										 for the NOT gate</a:t>
            </a:r>
            <a:endParaRPr sz="2400"/>
          </a:p>
        </p:txBody>
      </p:sp>
      <p:pic>
        <p:nvPicPr>
          <p:cNvPr id="626" name="Google Shape;62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1700" y="4923100"/>
            <a:ext cx="4046405" cy="1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1"/>
          <p:cNvSpPr/>
          <p:nvPr/>
        </p:nvSpPr>
        <p:spPr>
          <a:xfrm>
            <a:off x="8989625" y="3293175"/>
            <a:ext cx="3202200" cy="114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71"/>
          <p:cNvSpPr/>
          <p:nvPr/>
        </p:nvSpPr>
        <p:spPr>
          <a:xfrm>
            <a:off x="6821200" y="4818175"/>
            <a:ext cx="588900" cy="131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?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?</a:t>
            </a:r>
            <a:endParaRPr sz="2100"/>
          </a:p>
        </p:txBody>
      </p:sp>
      <p:pic>
        <p:nvPicPr>
          <p:cNvPr id="629" name="Google Shape;629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52988" y="5199400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 Clipart Images | Free Download | PNG Transparent Background - Pngtree" id="630" name="Google Shape;630;p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91635" y="0"/>
            <a:ext cx="1672850" cy="16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idx="1" type="body"/>
          </p:nvPr>
        </p:nvSpPr>
        <p:spPr>
          <a:xfrm>
            <a:off x="838200" y="1311568"/>
            <a:ext cx="10515600" cy="1782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write the state of our bit mathematically: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6"/>
          <p:cNvSpPr txBox="1"/>
          <p:nvPr>
            <p:ph type="title"/>
          </p:nvPr>
        </p:nvSpPr>
        <p:spPr>
          <a:xfrm>
            <a:off x="4756727" y="184728"/>
            <a:ext cx="6597073" cy="74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States as Vectors</a:t>
            </a:r>
            <a:endParaRPr/>
          </a:p>
        </p:txBody>
      </p:sp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600" y="2159126"/>
            <a:ext cx="4862576" cy="163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6"/>
          <p:cNvSpPr txBox="1"/>
          <p:nvPr>
            <p:ph idx="1" type="body"/>
          </p:nvPr>
        </p:nvSpPr>
        <p:spPr>
          <a:xfrm>
            <a:off x="838200" y="3958643"/>
            <a:ext cx="10515600" cy="17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𝛂 is the greek letter “alpha” and 𝛃 is the greek letter “beta”.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𝛂 and 𝛃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tell us whether our bit state is a |0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〉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|1〉.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our bit state is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|0〉, 𝛂 is 1 and 𝛃 is 0, so we just write |0〉.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our bit state is |1〉, 𝛂 is 0 and 𝛃 is 1, so we just write |1〉.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2"/>
          <p:cNvSpPr txBox="1"/>
          <p:nvPr>
            <p:ph type="title"/>
          </p:nvPr>
        </p:nvSpPr>
        <p:spPr>
          <a:xfrm>
            <a:off x="3918857" y="184728"/>
            <a:ext cx="74349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What matrix represents the NOT gate?</a:t>
            </a:r>
            <a:endParaRPr/>
          </a:p>
        </p:txBody>
      </p:sp>
      <p:pic>
        <p:nvPicPr>
          <p:cNvPr id="636" name="Google Shape;63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5250"/>
            <a:ext cx="11887200" cy="131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3293177"/>
            <a:ext cx="11812076" cy="1146163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72"/>
          <p:cNvSpPr txBox="1"/>
          <p:nvPr/>
        </p:nvSpPr>
        <p:spPr>
          <a:xfrm>
            <a:off x="1771350" y="4818175"/>
            <a:ext cx="975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Therefore,										 for the NOT gate</a:t>
            </a:r>
            <a:endParaRPr sz="2400"/>
          </a:p>
        </p:txBody>
      </p:sp>
      <p:pic>
        <p:nvPicPr>
          <p:cNvPr id="639" name="Google Shape;639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1700" y="4923100"/>
            <a:ext cx="4046405" cy="1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72"/>
          <p:cNvSpPr/>
          <p:nvPr/>
        </p:nvSpPr>
        <p:spPr>
          <a:xfrm>
            <a:off x="10620500" y="3293175"/>
            <a:ext cx="1571400" cy="114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72"/>
          <p:cNvSpPr/>
          <p:nvPr/>
        </p:nvSpPr>
        <p:spPr>
          <a:xfrm>
            <a:off x="6821200" y="4818175"/>
            <a:ext cx="588900" cy="131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?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?</a:t>
            </a:r>
            <a:endParaRPr sz="2100"/>
          </a:p>
        </p:txBody>
      </p:sp>
      <p:pic>
        <p:nvPicPr>
          <p:cNvPr id="642" name="Google Shape;642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52988" y="5199400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 Clipart Images | Free Download | PNG Transparent Background - Pngtree" id="643" name="Google Shape;643;p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91635" y="0"/>
            <a:ext cx="1672850" cy="16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3"/>
          <p:cNvSpPr txBox="1"/>
          <p:nvPr>
            <p:ph type="title"/>
          </p:nvPr>
        </p:nvSpPr>
        <p:spPr>
          <a:xfrm>
            <a:off x="3918857" y="184728"/>
            <a:ext cx="74349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What matrix represents the NOT gate?</a:t>
            </a:r>
            <a:endParaRPr/>
          </a:p>
        </p:txBody>
      </p:sp>
      <p:pic>
        <p:nvPicPr>
          <p:cNvPr id="649" name="Google Shape;64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5250"/>
            <a:ext cx="11887200" cy="131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3293177"/>
            <a:ext cx="11812076" cy="1146163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73"/>
          <p:cNvSpPr txBox="1"/>
          <p:nvPr/>
        </p:nvSpPr>
        <p:spPr>
          <a:xfrm>
            <a:off x="1771350" y="4818175"/>
            <a:ext cx="975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Therefore,										 for the NOT gate</a:t>
            </a:r>
            <a:endParaRPr sz="2400"/>
          </a:p>
        </p:txBody>
      </p:sp>
      <p:pic>
        <p:nvPicPr>
          <p:cNvPr id="652" name="Google Shape;65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1700" y="4923100"/>
            <a:ext cx="4046405" cy="11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73"/>
          <p:cNvSpPr/>
          <p:nvPr/>
        </p:nvSpPr>
        <p:spPr>
          <a:xfrm>
            <a:off x="6821200" y="4818175"/>
            <a:ext cx="588900" cy="131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?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?</a:t>
            </a:r>
            <a:endParaRPr sz="2100"/>
          </a:p>
        </p:txBody>
      </p:sp>
      <p:pic>
        <p:nvPicPr>
          <p:cNvPr id="654" name="Google Shape;654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52988" y="5199400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 Clipart Images | Free Download | PNG Transparent Background - Pngtree" id="655" name="Google Shape;655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91635" y="0"/>
            <a:ext cx="1672850" cy="16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4"/>
          <p:cNvSpPr txBox="1"/>
          <p:nvPr>
            <p:ph type="title"/>
          </p:nvPr>
        </p:nvSpPr>
        <p:spPr>
          <a:xfrm>
            <a:off x="3918857" y="184728"/>
            <a:ext cx="74349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What matrix represents the NOT gate?</a:t>
            </a:r>
            <a:endParaRPr/>
          </a:p>
        </p:txBody>
      </p:sp>
      <p:pic>
        <p:nvPicPr>
          <p:cNvPr id="661" name="Google Shape;66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5250"/>
            <a:ext cx="11887200" cy="131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3293177"/>
            <a:ext cx="11812076" cy="1146163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4"/>
          <p:cNvSpPr txBox="1"/>
          <p:nvPr/>
        </p:nvSpPr>
        <p:spPr>
          <a:xfrm>
            <a:off x="1771350" y="4818175"/>
            <a:ext cx="975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Therefore,										 for the NOT gate</a:t>
            </a:r>
            <a:endParaRPr sz="2400"/>
          </a:p>
        </p:txBody>
      </p:sp>
      <p:pic>
        <p:nvPicPr>
          <p:cNvPr id="664" name="Google Shape;66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1700" y="4923100"/>
            <a:ext cx="4046405" cy="11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52988" y="5199400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 Clipart Images | Free Download | PNG Transparent Background - Pngtree" id="666" name="Google Shape;666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91635" y="0"/>
            <a:ext cx="1672850" cy="16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5"/>
          <p:cNvSpPr txBox="1"/>
          <p:nvPr>
            <p:ph idx="1" type="body"/>
          </p:nvPr>
        </p:nvSpPr>
        <p:spPr>
          <a:xfrm>
            <a:off x="3664100" y="2285125"/>
            <a:ext cx="5053200" cy="23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&gt;1 Bit…</a:t>
            </a:r>
            <a:endParaRPr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6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States as Vectors</a:t>
            </a:r>
            <a:endParaRPr/>
          </a:p>
        </p:txBody>
      </p:sp>
      <p:sp>
        <p:nvSpPr>
          <p:cNvPr id="677" name="Google Shape;677;p76"/>
          <p:cNvSpPr txBox="1"/>
          <p:nvPr>
            <p:ph idx="1" type="body"/>
          </p:nvPr>
        </p:nvSpPr>
        <p:spPr>
          <a:xfrm>
            <a:off x="1087325" y="1311575"/>
            <a:ext cx="10677900" cy="17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bits, we can write its state as a vector of the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FOUR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possible outcomes: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7"/>
          <p:cNvSpPr txBox="1"/>
          <p:nvPr>
            <p:ph idx="1" type="body"/>
          </p:nvPr>
        </p:nvSpPr>
        <p:spPr>
          <a:xfrm>
            <a:off x="1087325" y="1311575"/>
            <a:ext cx="10677900" cy="17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bits, we can write its state as a vector of the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FOUR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possible outcomes: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|00⟩, |01⟩, |10⟩, |11⟩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77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States as Vectors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8"/>
          <p:cNvSpPr txBox="1"/>
          <p:nvPr>
            <p:ph idx="1" type="body"/>
          </p:nvPr>
        </p:nvSpPr>
        <p:spPr>
          <a:xfrm>
            <a:off x="1087325" y="1311575"/>
            <a:ext cx="10677900" cy="17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bits, we can write its state as a vector of the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FOUR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possible outcomes: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|00⟩, |01⟩, |10⟩, |11⟩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 does this come from???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called a tensor product, which we write as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|0⟩⨂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|0⟩ = |00⟩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|0⟩⨂|1⟩ = |01⟩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|1⟩⨂|0⟩ = |10⟩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|1⟩⨂|1⟩ = |11⟩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78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States as Vectors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9"/>
          <p:cNvSpPr txBox="1"/>
          <p:nvPr>
            <p:ph idx="1" type="body"/>
          </p:nvPr>
        </p:nvSpPr>
        <p:spPr>
          <a:xfrm>
            <a:off x="1087325" y="1311575"/>
            <a:ext cx="10677900" cy="17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bits, we can write its state as a vector of the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FOUR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possible outcomes: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|00⟩, |01⟩, |10⟩, |11⟩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also write these tensor products as vectors: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|00⟩				|01⟩			   |10⟩				     |11⟩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79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States as Vectors</a:t>
            </a:r>
            <a:endParaRPr/>
          </a:p>
        </p:txBody>
      </p:sp>
      <p:graphicFrame>
        <p:nvGraphicFramePr>
          <p:cNvPr id="696" name="Google Shape;696;p79"/>
          <p:cNvGraphicFramePr/>
          <p:nvPr/>
        </p:nvGraphicFramePr>
        <p:xfrm>
          <a:off x="1440000" y="415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{7939F909-2EA9-4D6A-82B4-82884A089F99}</a:tableStyleId>
              </a:tblPr>
              <a:tblGrid>
                <a:gridCol w="684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1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97" name="Google Shape;697;p79"/>
          <p:cNvGraphicFramePr/>
          <p:nvPr/>
        </p:nvGraphicFramePr>
        <p:xfrm>
          <a:off x="3365075" y="415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{7939F909-2EA9-4D6A-82B4-82884A089F99}</a:tableStyleId>
              </a:tblPr>
              <a:tblGrid>
                <a:gridCol w="684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1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98" name="Google Shape;698;p79"/>
          <p:cNvGraphicFramePr/>
          <p:nvPr/>
        </p:nvGraphicFramePr>
        <p:xfrm>
          <a:off x="5505350" y="415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{7939F909-2EA9-4D6A-82B4-82884A089F99}</a:tableStyleId>
              </a:tblPr>
              <a:tblGrid>
                <a:gridCol w="684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1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99" name="Google Shape;699;p79"/>
          <p:cNvGraphicFramePr/>
          <p:nvPr/>
        </p:nvGraphicFramePr>
        <p:xfrm>
          <a:off x="7917900" y="415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{7939F909-2EA9-4D6A-82B4-82884A089F99}</a:tableStyleId>
              </a:tblPr>
              <a:tblGrid>
                <a:gridCol w="684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1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0"/>
          <p:cNvSpPr txBox="1"/>
          <p:nvPr>
            <p:ph idx="1" type="body"/>
          </p:nvPr>
        </p:nvSpPr>
        <p:spPr>
          <a:xfrm>
            <a:off x="1087325" y="1311575"/>
            <a:ext cx="10677900" cy="17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bits, we can write its state as a vector of the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FOUR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possible outcomes: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|00⟩, |01⟩, |10⟩, |11⟩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also write these tensor products as vectors: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|00⟩				|01⟩			   |10⟩				     |11⟩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80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States as Vectors</a:t>
            </a:r>
            <a:endParaRPr/>
          </a:p>
        </p:txBody>
      </p:sp>
      <p:graphicFrame>
        <p:nvGraphicFramePr>
          <p:cNvPr id="706" name="Google Shape;706;p80"/>
          <p:cNvGraphicFramePr/>
          <p:nvPr/>
        </p:nvGraphicFramePr>
        <p:xfrm>
          <a:off x="1440000" y="415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{7939F909-2EA9-4D6A-82B4-82884A089F99}</a:tableStyleId>
              </a:tblPr>
              <a:tblGrid>
                <a:gridCol w="684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1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07" name="Google Shape;707;p80"/>
          <p:cNvGraphicFramePr/>
          <p:nvPr/>
        </p:nvGraphicFramePr>
        <p:xfrm>
          <a:off x="3365075" y="415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{7939F909-2EA9-4D6A-82B4-82884A089F99}</a:tableStyleId>
              </a:tblPr>
              <a:tblGrid>
                <a:gridCol w="684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1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08" name="Google Shape;708;p80"/>
          <p:cNvGraphicFramePr/>
          <p:nvPr/>
        </p:nvGraphicFramePr>
        <p:xfrm>
          <a:off x="5505350" y="415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{7939F909-2EA9-4D6A-82B4-82884A089F99}</a:tableStyleId>
              </a:tblPr>
              <a:tblGrid>
                <a:gridCol w="684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1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09" name="Google Shape;709;p80"/>
          <p:cNvGraphicFramePr/>
          <p:nvPr/>
        </p:nvGraphicFramePr>
        <p:xfrm>
          <a:off x="7917900" y="415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{7939F909-2EA9-4D6A-82B4-82884A089F99}</a:tableStyleId>
              </a:tblPr>
              <a:tblGrid>
                <a:gridCol w="684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1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10" name="Google Shape;710;p80"/>
          <p:cNvSpPr txBox="1"/>
          <p:nvPr/>
        </p:nvSpPr>
        <p:spPr>
          <a:xfrm>
            <a:off x="8684700" y="2929175"/>
            <a:ext cx="34557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Here’s how I like to think of these vectors…  Each row answers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“is it a |00</a:t>
            </a:r>
            <a:r>
              <a:rPr lang="en-US" sz="2400">
                <a:solidFill>
                  <a:schemeClr val="dk1"/>
                </a:solidFill>
              </a:rPr>
              <a:t>⟩?”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“is it a |01⟩?”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“is it a |10⟩?”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“is it a |11⟩?”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1"/>
          <p:cNvSpPr txBox="1"/>
          <p:nvPr>
            <p:ph idx="1" type="body"/>
          </p:nvPr>
        </p:nvSpPr>
        <p:spPr>
          <a:xfrm>
            <a:off x="192700" y="1311575"/>
            <a:ext cx="5023200" cy="17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mathy way of figuring out what vector represents multiple bits is called the Kronecker product: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81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States as Vectors</a:t>
            </a:r>
            <a:endParaRPr/>
          </a:p>
        </p:txBody>
      </p:sp>
      <p:pic>
        <p:nvPicPr>
          <p:cNvPr id="717" name="Google Shape;71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525" y="1115878"/>
            <a:ext cx="6526476" cy="563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>
            <p:ph idx="1" type="body"/>
          </p:nvPr>
        </p:nvSpPr>
        <p:spPr>
          <a:xfrm>
            <a:off x="838200" y="1311568"/>
            <a:ext cx="10515600" cy="17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also write our bit states as a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the 𝛂 and 𝛃 coefficients: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7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States as Vectors</a:t>
            </a:r>
            <a:endParaRPr/>
          </a:p>
        </p:txBody>
      </p:sp>
      <p:pic>
        <p:nvPicPr>
          <p:cNvPr id="256" name="Google Shape;2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513" y="2220500"/>
            <a:ext cx="4816973" cy="161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2"/>
          <p:cNvSpPr txBox="1"/>
          <p:nvPr>
            <p:ph idx="1" type="body"/>
          </p:nvPr>
        </p:nvSpPr>
        <p:spPr>
          <a:xfrm>
            <a:off x="838200" y="1311568"/>
            <a:ext cx="10515600" cy="467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How would we write the vector for 3 bits in the state  |010</a:t>
            </a:r>
            <a:r>
              <a:rPr lang="en-US">
                <a:solidFill>
                  <a:schemeClr val="dk1"/>
                </a:solidFill>
              </a:rPr>
              <a:t>⟩?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4" name="Google Shape;724;p82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States as Vectors</a:t>
            </a:r>
            <a:endParaRPr/>
          </a:p>
        </p:txBody>
      </p:sp>
      <p:pic>
        <p:nvPicPr>
          <p:cNvPr id="725" name="Google Shape;72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2988" y="5199400"/>
            <a:ext cx="284797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83"/>
          <p:cNvSpPr txBox="1"/>
          <p:nvPr>
            <p:ph idx="1" type="body"/>
          </p:nvPr>
        </p:nvSpPr>
        <p:spPr>
          <a:xfrm>
            <a:off x="256950" y="1311575"/>
            <a:ext cx="11097000" cy="467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How would we write the vector for 3 bits in the state  |010⟩?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Answer: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2" name="Google Shape;732;p83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States as Vectors</a:t>
            </a:r>
            <a:endParaRPr/>
          </a:p>
        </p:txBody>
      </p:sp>
      <p:pic>
        <p:nvPicPr>
          <p:cNvPr id="733" name="Google Shape;73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2988" y="5199400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8674" y="2349474"/>
            <a:ext cx="5552775" cy="1337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 Clipart Images | Free Download | PNG Transparent Background - Pngtree" id="735" name="Google Shape;735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91635" y="0"/>
            <a:ext cx="1672850" cy="16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84"/>
          <p:cNvSpPr txBox="1"/>
          <p:nvPr>
            <p:ph idx="1" type="body"/>
          </p:nvPr>
        </p:nvSpPr>
        <p:spPr>
          <a:xfrm>
            <a:off x="256950" y="1311575"/>
            <a:ext cx="11097000" cy="467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How would we write the vector for 3 bits in the state  |010⟩?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Answer: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2" name="Google Shape;742;p84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States as Vectors</a:t>
            </a:r>
            <a:endParaRPr/>
          </a:p>
        </p:txBody>
      </p:sp>
      <p:pic>
        <p:nvPicPr>
          <p:cNvPr id="743" name="Google Shape;74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2988" y="5199400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8674" y="2349474"/>
            <a:ext cx="5552775" cy="133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1451" y="1849549"/>
            <a:ext cx="4546775" cy="2232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 Clipart Images | Free Download | PNG Transparent Background - Pngtree" id="746" name="Google Shape;746;p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91635" y="0"/>
            <a:ext cx="1672850" cy="16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5"/>
          <p:cNvSpPr txBox="1"/>
          <p:nvPr>
            <p:ph idx="1" type="body"/>
          </p:nvPr>
        </p:nvSpPr>
        <p:spPr>
          <a:xfrm>
            <a:off x="256950" y="1311575"/>
            <a:ext cx="11097000" cy="467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How would we write the vector for 3 bits in the state  |010⟩?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Answer: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3" name="Google Shape;753;p85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States as Vectors</a:t>
            </a:r>
            <a:endParaRPr/>
          </a:p>
        </p:txBody>
      </p:sp>
      <p:pic>
        <p:nvPicPr>
          <p:cNvPr id="754" name="Google Shape;75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2988" y="5199400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8674" y="2349474"/>
            <a:ext cx="5552775" cy="133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1451" y="1849549"/>
            <a:ext cx="4546775" cy="223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5553" y="3686700"/>
            <a:ext cx="3372050" cy="242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 Clipart Images | Free Download | PNG Transparent Background - Pngtree" id="758" name="Google Shape;758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91635" y="0"/>
            <a:ext cx="1672850" cy="16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6"/>
          <p:cNvSpPr txBox="1"/>
          <p:nvPr>
            <p:ph idx="1" type="body"/>
          </p:nvPr>
        </p:nvSpPr>
        <p:spPr>
          <a:xfrm>
            <a:off x="256950" y="1311575"/>
            <a:ext cx="11097000" cy="467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How would we write the vector for 3 bits in the state  |010⟩?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Answer: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5" name="Google Shape;765;p86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States as Vectors</a:t>
            </a:r>
            <a:endParaRPr/>
          </a:p>
        </p:txBody>
      </p:sp>
      <p:pic>
        <p:nvPicPr>
          <p:cNvPr id="766" name="Google Shape;76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2988" y="5199400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8674" y="2349474"/>
            <a:ext cx="5552775" cy="133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1451" y="1849549"/>
            <a:ext cx="4546775" cy="223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5553" y="3686700"/>
            <a:ext cx="3372050" cy="24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9548" y="3686700"/>
            <a:ext cx="2847976" cy="23200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 Clipart Images | Free Download | PNG Transparent Background - Pngtree" id="771" name="Google Shape;771;p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91635" y="0"/>
            <a:ext cx="1672850" cy="16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7"/>
          <p:cNvSpPr txBox="1"/>
          <p:nvPr>
            <p:ph idx="1" type="body"/>
          </p:nvPr>
        </p:nvSpPr>
        <p:spPr>
          <a:xfrm>
            <a:off x="3664100" y="2285125"/>
            <a:ext cx="5053200" cy="23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Bit Gates</a:t>
            </a:r>
            <a:endParaRPr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Matrices</a:t>
            </a:r>
            <a:endParaRPr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8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Review: CNOT Gate</a:t>
            </a:r>
            <a:endParaRPr/>
          </a:p>
        </p:txBody>
      </p:sp>
      <p:sp>
        <p:nvSpPr>
          <p:cNvPr id="782" name="Google Shape;782;p88"/>
          <p:cNvSpPr txBox="1"/>
          <p:nvPr/>
        </p:nvSpPr>
        <p:spPr>
          <a:xfrm>
            <a:off x="1600200" y="6472500"/>
            <a:ext cx="1016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the control </a:t>
            </a:r>
            <a:r>
              <a:rPr b="1" lang="en-US" sz="2400"/>
              <a:t>bit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1, the target </a:t>
            </a:r>
            <a:r>
              <a:rPr b="1" lang="en-US" sz="2400"/>
              <a:t>bit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flips to the other </a:t>
            </a:r>
            <a:r>
              <a:rPr b="1" lang="en-US" sz="2400"/>
              <a:t>value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3" name="Google Shape;78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543" y="1760720"/>
            <a:ext cx="890450" cy="80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3775" y="5334430"/>
            <a:ext cx="914367" cy="706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543" y="2973917"/>
            <a:ext cx="890450" cy="80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3607" y="1676400"/>
            <a:ext cx="890450" cy="80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88"/>
          <p:cNvPicPr preferRelativeResize="0"/>
          <p:nvPr/>
        </p:nvPicPr>
        <p:blipFill rotWithShape="1">
          <a:blip r:embed="rId3">
            <a:alphaModFix/>
          </a:blip>
          <a:srcRect b="0" l="15067" r="0" t="0"/>
          <a:stretch/>
        </p:blipFill>
        <p:spPr>
          <a:xfrm>
            <a:off x="9887750" y="2808950"/>
            <a:ext cx="756300" cy="8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534" y="4087874"/>
            <a:ext cx="890450" cy="80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0" y="2952225"/>
            <a:ext cx="890450" cy="80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88"/>
          <p:cNvPicPr preferRelativeResize="0"/>
          <p:nvPr/>
        </p:nvPicPr>
        <p:blipFill rotWithShape="1">
          <a:blip r:embed="rId4">
            <a:alphaModFix/>
          </a:blip>
          <a:srcRect b="0" l="11699" r="0" t="0"/>
          <a:stretch/>
        </p:blipFill>
        <p:spPr>
          <a:xfrm>
            <a:off x="3840800" y="5313050"/>
            <a:ext cx="807400" cy="7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7541" y="2808411"/>
            <a:ext cx="890450" cy="80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1691" y="1697117"/>
            <a:ext cx="914367" cy="706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88"/>
          <p:cNvPicPr preferRelativeResize="0"/>
          <p:nvPr/>
        </p:nvPicPr>
        <p:blipFill rotWithShape="1">
          <a:blip r:embed="rId4">
            <a:alphaModFix/>
          </a:blip>
          <a:srcRect b="0" l="11699" r="0" t="0"/>
          <a:stretch/>
        </p:blipFill>
        <p:spPr>
          <a:xfrm>
            <a:off x="9887750" y="1681525"/>
            <a:ext cx="807400" cy="7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7549" y="4109398"/>
            <a:ext cx="914367" cy="706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88"/>
          <p:cNvPicPr preferRelativeResize="0"/>
          <p:nvPr/>
        </p:nvPicPr>
        <p:blipFill rotWithShape="1">
          <a:blip r:embed="rId4">
            <a:alphaModFix/>
          </a:blip>
          <a:srcRect b="0" l="17287" r="0" t="0"/>
          <a:stretch/>
        </p:blipFill>
        <p:spPr>
          <a:xfrm>
            <a:off x="9966798" y="5323575"/>
            <a:ext cx="756300" cy="7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5586" y="5358041"/>
            <a:ext cx="914367" cy="7067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7" name="Google Shape;797;p88"/>
          <p:cNvCxnSpPr/>
          <p:nvPr/>
        </p:nvCxnSpPr>
        <p:spPr>
          <a:xfrm>
            <a:off x="6324600" y="1447800"/>
            <a:ext cx="0" cy="4343400"/>
          </a:xfrm>
          <a:prstGeom prst="straightConnector1">
            <a:avLst/>
          </a:prstGeom>
          <a:noFill/>
          <a:ln cap="flat" cmpd="sng" w="38100">
            <a:solidFill>
              <a:srgbClr val="EA796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88"/>
          <p:cNvCxnSpPr/>
          <p:nvPr/>
        </p:nvCxnSpPr>
        <p:spPr>
          <a:xfrm flipH="1" rot="10800000">
            <a:off x="868275" y="3733800"/>
            <a:ext cx="10767000" cy="26100"/>
          </a:xfrm>
          <a:prstGeom prst="straightConnector1">
            <a:avLst/>
          </a:prstGeom>
          <a:noFill/>
          <a:ln cap="flat" cmpd="sng" w="38100">
            <a:solidFill>
              <a:srgbClr val="EA796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88"/>
          <p:cNvSpPr txBox="1"/>
          <p:nvPr/>
        </p:nvSpPr>
        <p:spPr>
          <a:xfrm>
            <a:off x="304800" y="2281500"/>
            <a:ext cx="625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Input					   				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88"/>
          <p:cNvSpPr txBox="1"/>
          <p:nvPr/>
        </p:nvSpPr>
        <p:spPr>
          <a:xfrm>
            <a:off x="304800" y="4648200"/>
            <a:ext cx="625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Input					   				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88"/>
          <p:cNvSpPr txBox="1"/>
          <p:nvPr/>
        </p:nvSpPr>
        <p:spPr>
          <a:xfrm>
            <a:off x="6400800" y="2277000"/>
            <a:ext cx="625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Input					   				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88"/>
          <p:cNvSpPr txBox="1"/>
          <p:nvPr/>
        </p:nvSpPr>
        <p:spPr>
          <a:xfrm>
            <a:off x="6400800" y="4643700"/>
            <a:ext cx="625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Input					   				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3" name="Google Shape;803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133600" y="1905000"/>
            <a:ext cx="18288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209800" y="4267200"/>
            <a:ext cx="18288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229600" y="1828800"/>
            <a:ext cx="18288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229600" y="4267200"/>
            <a:ext cx="18288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88"/>
          <p:cNvPicPr preferRelativeResize="0"/>
          <p:nvPr/>
        </p:nvPicPr>
        <p:blipFill rotWithShape="1">
          <a:blip r:embed="rId4">
            <a:alphaModFix/>
          </a:blip>
          <a:srcRect b="0" l="11699" r="0" t="0"/>
          <a:stretch/>
        </p:blipFill>
        <p:spPr>
          <a:xfrm>
            <a:off x="3810000" y="4145000"/>
            <a:ext cx="807400" cy="7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88"/>
          <p:cNvPicPr preferRelativeResize="0"/>
          <p:nvPr/>
        </p:nvPicPr>
        <p:blipFill rotWithShape="1">
          <a:blip r:embed="rId3">
            <a:alphaModFix/>
          </a:blip>
          <a:srcRect b="0" l="15067" r="0" t="0"/>
          <a:stretch/>
        </p:blipFill>
        <p:spPr>
          <a:xfrm>
            <a:off x="9954825" y="4101400"/>
            <a:ext cx="756300" cy="804475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88"/>
          <p:cNvSpPr txBox="1"/>
          <p:nvPr/>
        </p:nvSpPr>
        <p:spPr>
          <a:xfrm>
            <a:off x="2286000" y="1302600"/>
            <a:ext cx="145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Target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88"/>
          <p:cNvSpPr txBox="1"/>
          <p:nvPr/>
        </p:nvSpPr>
        <p:spPr>
          <a:xfrm>
            <a:off x="2286000" y="3272100"/>
            <a:ext cx="1458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Control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88"/>
          <p:cNvSpPr txBox="1"/>
          <p:nvPr/>
        </p:nvSpPr>
        <p:spPr>
          <a:xfrm>
            <a:off x="8398375" y="1238100"/>
            <a:ext cx="145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Target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88"/>
          <p:cNvSpPr txBox="1"/>
          <p:nvPr/>
        </p:nvSpPr>
        <p:spPr>
          <a:xfrm>
            <a:off x="8398375" y="3207600"/>
            <a:ext cx="1458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Control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88"/>
          <p:cNvSpPr txBox="1"/>
          <p:nvPr/>
        </p:nvSpPr>
        <p:spPr>
          <a:xfrm>
            <a:off x="8398375" y="3683700"/>
            <a:ext cx="145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Target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88"/>
          <p:cNvSpPr txBox="1"/>
          <p:nvPr/>
        </p:nvSpPr>
        <p:spPr>
          <a:xfrm>
            <a:off x="8398375" y="5653200"/>
            <a:ext cx="1458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Control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88"/>
          <p:cNvSpPr txBox="1"/>
          <p:nvPr/>
        </p:nvSpPr>
        <p:spPr>
          <a:xfrm>
            <a:off x="2336688" y="3683700"/>
            <a:ext cx="145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Target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88"/>
          <p:cNvSpPr txBox="1"/>
          <p:nvPr/>
        </p:nvSpPr>
        <p:spPr>
          <a:xfrm>
            <a:off x="2336688" y="5653200"/>
            <a:ext cx="1458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Control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89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What matrix represents CNOT?</a:t>
            </a:r>
            <a:endParaRPr/>
          </a:p>
        </p:txBody>
      </p:sp>
      <p:graphicFrame>
        <p:nvGraphicFramePr>
          <p:cNvPr id="822" name="Google Shape;822;p89"/>
          <p:cNvGraphicFramePr/>
          <p:nvPr/>
        </p:nvGraphicFramePr>
        <p:xfrm>
          <a:off x="908200" y="369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{7939F909-2EA9-4D6A-82B4-82884A089F99}</a:tableStyleId>
              </a:tblPr>
              <a:tblGrid>
                <a:gridCol w="2582825"/>
                <a:gridCol w="2582825"/>
                <a:gridCol w="2582825"/>
                <a:gridCol w="2582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23" name="Google Shape;823;p89"/>
          <p:cNvSpPr txBox="1"/>
          <p:nvPr/>
        </p:nvSpPr>
        <p:spPr>
          <a:xfrm>
            <a:off x="1430025" y="3151950"/>
            <a:ext cx="157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In = |</a:t>
            </a:r>
            <a:r>
              <a:rPr b="1" lang="en-US" sz="2400">
                <a:solidFill>
                  <a:srgbClr val="CC0000"/>
                </a:solidFill>
              </a:rPr>
              <a:t>0</a:t>
            </a:r>
            <a:r>
              <a:rPr lang="en-US" sz="2400">
                <a:solidFill>
                  <a:schemeClr val="dk1"/>
                </a:solidFill>
              </a:rPr>
              <a:t>0</a:t>
            </a:r>
            <a:r>
              <a:rPr lang="en-US" sz="2400">
                <a:solidFill>
                  <a:schemeClr val="dk1"/>
                </a:solidFill>
              </a:rPr>
              <a:t>&gt;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24" name="Google Shape;824;p89"/>
          <p:cNvSpPr txBox="1"/>
          <p:nvPr/>
        </p:nvSpPr>
        <p:spPr>
          <a:xfrm>
            <a:off x="3949925" y="3151950"/>
            <a:ext cx="157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In = |</a:t>
            </a:r>
            <a:r>
              <a:rPr b="1" lang="en-US" sz="2400">
                <a:solidFill>
                  <a:srgbClr val="CC0000"/>
                </a:solidFill>
              </a:rPr>
              <a:t>0</a:t>
            </a:r>
            <a:r>
              <a:rPr lang="en-US" sz="2400">
                <a:solidFill>
                  <a:schemeClr val="dk1"/>
                </a:solidFill>
              </a:rPr>
              <a:t>1</a:t>
            </a:r>
            <a:r>
              <a:rPr lang="en-US" sz="2400">
                <a:solidFill>
                  <a:schemeClr val="dk1"/>
                </a:solidFill>
              </a:rPr>
              <a:t>&gt;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25" name="Google Shape;825;p89"/>
          <p:cNvSpPr txBox="1"/>
          <p:nvPr/>
        </p:nvSpPr>
        <p:spPr>
          <a:xfrm>
            <a:off x="6622225" y="3151950"/>
            <a:ext cx="157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In = |</a:t>
            </a:r>
            <a:r>
              <a:rPr b="1" lang="en-US" sz="2400">
                <a:solidFill>
                  <a:srgbClr val="CC0000"/>
                </a:solidFill>
              </a:rPr>
              <a:t>1</a:t>
            </a:r>
            <a:r>
              <a:rPr lang="en-US" sz="2400">
                <a:solidFill>
                  <a:schemeClr val="dk1"/>
                </a:solidFill>
              </a:rPr>
              <a:t>0</a:t>
            </a:r>
            <a:r>
              <a:rPr lang="en-US" sz="2400">
                <a:solidFill>
                  <a:schemeClr val="dk1"/>
                </a:solidFill>
              </a:rPr>
              <a:t>&gt;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26" name="Google Shape;826;p89"/>
          <p:cNvSpPr txBox="1"/>
          <p:nvPr/>
        </p:nvSpPr>
        <p:spPr>
          <a:xfrm>
            <a:off x="9142125" y="3151950"/>
            <a:ext cx="157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In = |</a:t>
            </a:r>
            <a:r>
              <a:rPr b="1" lang="en-US" sz="2400">
                <a:solidFill>
                  <a:srgbClr val="CC0000"/>
                </a:solidFill>
              </a:rPr>
              <a:t>1</a:t>
            </a:r>
            <a:r>
              <a:rPr lang="en-US" sz="2400">
                <a:solidFill>
                  <a:schemeClr val="dk1"/>
                </a:solidFill>
              </a:rPr>
              <a:t>1</a:t>
            </a:r>
            <a:r>
              <a:rPr lang="en-US" sz="2400">
                <a:solidFill>
                  <a:schemeClr val="dk1"/>
                </a:solidFill>
              </a:rPr>
              <a:t>&gt;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27" name="Google Shape;827;p89"/>
          <p:cNvSpPr txBox="1"/>
          <p:nvPr/>
        </p:nvSpPr>
        <p:spPr>
          <a:xfrm>
            <a:off x="908200" y="1178775"/>
            <a:ext cx="6124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NOTE:  The top bit is always represented by the rightmost number.  In the case to the right, the bottom bit is the </a:t>
            </a:r>
            <a:r>
              <a:rPr b="1" lang="en-US" sz="2400">
                <a:solidFill>
                  <a:srgbClr val="CC0000"/>
                </a:solidFill>
              </a:rPr>
              <a:t>control</a:t>
            </a:r>
            <a:r>
              <a:rPr lang="en-US" sz="2400">
                <a:solidFill>
                  <a:schemeClr val="dk1"/>
                </a:solidFill>
              </a:rPr>
              <a:t> bit, so the left most number represents the </a:t>
            </a:r>
            <a:r>
              <a:rPr b="1" lang="en-US" sz="2400">
                <a:solidFill>
                  <a:srgbClr val="CC0000"/>
                </a:solidFill>
              </a:rPr>
              <a:t>control</a:t>
            </a:r>
            <a:r>
              <a:rPr lang="en-US" sz="2400">
                <a:solidFill>
                  <a:schemeClr val="dk1"/>
                </a:solidFill>
              </a:rPr>
              <a:t> bit.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828" name="Google Shape;82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5400" y="1080228"/>
            <a:ext cx="4799478" cy="191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8496" y="5691325"/>
            <a:ext cx="1972475" cy="11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90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What matrix represents CNOT?</a:t>
            </a:r>
            <a:endParaRPr/>
          </a:p>
        </p:txBody>
      </p:sp>
      <p:graphicFrame>
        <p:nvGraphicFramePr>
          <p:cNvPr id="835" name="Google Shape;835;p90"/>
          <p:cNvGraphicFramePr/>
          <p:nvPr/>
        </p:nvGraphicFramePr>
        <p:xfrm>
          <a:off x="908200" y="369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{7939F909-2EA9-4D6A-82B4-82884A089F99}</a:tableStyleId>
              </a:tblPr>
              <a:tblGrid>
                <a:gridCol w="2582825"/>
                <a:gridCol w="2582825"/>
                <a:gridCol w="2582825"/>
                <a:gridCol w="2582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1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1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1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1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36" name="Google Shape;836;p90"/>
          <p:cNvSpPr txBox="1"/>
          <p:nvPr/>
        </p:nvSpPr>
        <p:spPr>
          <a:xfrm>
            <a:off x="1430025" y="3151950"/>
            <a:ext cx="157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In = |</a:t>
            </a:r>
            <a:r>
              <a:rPr b="1" lang="en-US" sz="2400">
                <a:solidFill>
                  <a:srgbClr val="CC0000"/>
                </a:solidFill>
              </a:rPr>
              <a:t>0</a:t>
            </a:r>
            <a:r>
              <a:rPr lang="en-US" sz="2400">
                <a:solidFill>
                  <a:schemeClr val="dk1"/>
                </a:solidFill>
              </a:rPr>
              <a:t>0&gt;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37" name="Google Shape;837;p90"/>
          <p:cNvSpPr txBox="1"/>
          <p:nvPr/>
        </p:nvSpPr>
        <p:spPr>
          <a:xfrm>
            <a:off x="3949925" y="3151950"/>
            <a:ext cx="157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In = |</a:t>
            </a:r>
            <a:r>
              <a:rPr b="1" lang="en-US" sz="2400">
                <a:solidFill>
                  <a:srgbClr val="CC0000"/>
                </a:solidFill>
              </a:rPr>
              <a:t>0</a:t>
            </a:r>
            <a:r>
              <a:rPr lang="en-US" sz="2400">
                <a:solidFill>
                  <a:schemeClr val="dk1"/>
                </a:solidFill>
              </a:rPr>
              <a:t>1&gt;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38" name="Google Shape;838;p90"/>
          <p:cNvSpPr txBox="1"/>
          <p:nvPr/>
        </p:nvSpPr>
        <p:spPr>
          <a:xfrm>
            <a:off x="6622225" y="3151950"/>
            <a:ext cx="157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In = |</a:t>
            </a:r>
            <a:r>
              <a:rPr b="1" lang="en-US" sz="2400">
                <a:solidFill>
                  <a:srgbClr val="CC0000"/>
                </a:solidFill>
              </a:rPr>
              <a:t>1</a:t>
            </a:r>
            <a:r>
              <a:rPr lang="en-US" sz="2400">
                <a:solidFill>
                  <a:schemeClr val="dk1"/>
                </a:solidFill>
              </a:rPr>
              <a:t>0&gt;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39" name="Google Shape;839;p90"/>
          <p:cNvSpPr txBox="1"/>
          <p:nvPr/>
        </p:nvSpPr>
        <p:spPr>
          <a:xfrm>
            <a:off x="9142125" y="3151950"/>
            <a:ext cx="157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In = |</a:t>
            </a:r>
            <a:r>
              <a:rPr b="1" lang="en-US" sz="2400">
                <a:solidFill>
                  <a:srgbClr val="CC0000"/>
                </a:solidFill>
              </a:rPr>
              <a:t>1</a:t>
            </a:r>
            <a:r>
              <a:rPr lang="en-US" sz="2400">
                <a:solidFill>
                  <a:schemeClr val="dk1"/>
                </a:solidFill>
              </a:rPr>
              <a:t>1&gt;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40" name="Google Shape;840;p90"/>
          <p:cNvSpPr txBox="1"/>
          <p:nvPr/>
        </p:nvSpPr>
        <p:spPr>
          <a:xfrm>
            <a:off x="908200" y="1178775"/>
            <a:ext cx="6124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NOTE:  The top bit is always represented by the rightmost number.  In the case to the right, the bottom bit is the </a:t>
            </a:r>
            <a:r>
              <a:rPr b="1" lang="en-US" sz="2400">
                <a:solidFill>
                  <a:srgbClr val="CC0000"/>
                </a:solidFill>
              </a:rPr>
              <a:t>control</a:t>
            </a:r>
            <a:r>
              <a:rPr lang="en-US" sz="2400">
                <a:solidFill>
                  <a:schemeClr val="dk1"/>
                </a:solidFill>
              </a:rPr>
              <a:t> bit, so the left most number represents the </a:t>
            </a:r>
            <a:r>
              <a:rPr b="1" lang="en-US" sz="2400">
                <a:solidFill>
                  <a:srgbClr val="CC0000"/>
                </a:solidFill>
              </a:rPr>
              <a:t>control</a:t>
            </a:r>
            <a:r>
              <a:rPr lang="en-US" sz="2400">
                <a:solidFill>
                  <a:schemeClr val="dk1"/>
                </a:solidFill>
              </a:rPr>
              <a:t> bit.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841" name="Google Shape;84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5400" y="1080228"/>
            <a:ext cx="4799478" cy="19193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 Clipart Images | Free Download | PNG Transparent Background - Pngtree" id="842" name="Google Shape;842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22750" y="0"/>
            <a:ext cx="1369250" cy="136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8496" y="5691325"/>
            <a:ext cx="1972475" cy="11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91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Review: SWAP Gate</a:t>
            </a:r>
            <a:endParaRPr/>
          </a:p>
        </p:txBody>
      </p:sp>
      <p:sp>
        <p:nvSpPr>
          <p:cNvPr id="849" name="Google Shape;849;p91"/>
          <p:cNvSpPr txBox="1"/>
          <p:nvPr/>
        </p:nvSpPr>
        <p:spPr>
          <a:xfrm>
            <a:off x="1871100" y="6477000"/>
            <a:ext cx="864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SWAP </a:t>
            </a:r>
            <a:r>
              <a:rPr b="1" lang="en-US" sz="2400"/>
              <a:t>g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ate </a:t>
            </a:r>
            <a:r>
              <a:rPr b="1" lang="en-US" sz="2400"/>
              <a:t>switches the positions of the two inputs.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0" name="Google Shape;85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016438" y="1699430"/>
            <a:ext cx="1953318" cy="1450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9543" y="1455920"/>
            <a:ext cx="890450" cy="80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7575" y="5105830"/>
            <a:ext cx="914367" cy="706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9543" y="2669117"/>
            <a:ext cx="890450" cy="80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807" y="1447800"/>
            <a:ext cx="890450" cy="80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807" y="4987479"/>
            <a:ext cx="890450" cy="80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058371" y="4110892"/>
            <a:ext cx="1953318" cy="1450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2534" y="3859274"/>
            <a:ext cx="890450" cy="80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6200" y="2647425"/>
            <a:ext cx="890450" cy="80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7839" y="3908135"/>
            <a:ext cx="914367" cy="706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068249" y="1671273"/>
            <a:ext cx="1953318" cy="1450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1354" y="2640961"/>
            <a:ext cx="890450" cy="80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1618" y="1419644"/>
            <a:ext cx="890450" cy="80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5491" y="1468517"/>
            <a:ext cx="914367" cy="706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69650" y="2640960"/>
            <a:ext cx="914367" cy="706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134108" y="4083554"/>
            <a:ext cx="1953318" cy="1450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1349" y="3880798"/>
            <a:ext cx="914367" cy="706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5508" y="5053241"/>
            <a:ext cx="914367" cy="706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5508" y="3908135"/>
            <a:ext cx="914367" cy="706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9386" y="5053241"/>
            <a:ext cx="914367" cy="7067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0" name="Google Shape;870;p91"/>
          <p:cNvCxnSpPr/>
          <p:nvPr/>
        </p:nvCxnSpPr>
        <p:spPr>
          <a:xfrm>
            <a:off x="6324600" y="1447800"/>
            <a:ext cx="0" cy="4343400"/>
          </a:xfrm>
          <a:prstGeom prst="straightConnector1">
            <a:avLst/>
          </a:prstGeom>
          <a:noFill/>
          <a:ln cap="flat" cmpd="sng" w="38100">
            <a:solidFill>
              <a:srgbClr val="EA796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1" name="Google Shape;871;p91"/>
          <p:cNvCxnSpPr/>
          <p:nvPr/>
        </p:nvCxnSpPr>
        <p:spPr>
          <a:xfrm flipH="1" rot="10800000">
            <a:off x="868275" y="3733800"/>
            <a:ext cx="10767000" cy="26100"/>
          </a:xfrm>
          <a:prstGeom prst="straightConnector1">
            <a:avLst/>
          </a:prstGeom>
          <a:noFill/>
          <a:ln cap="flat" cmpd="sng" w="38100">
            <a:solidFill>
              <a:srgbClr val="EA796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2" name="Google Shape;872;p91"/>
          <p:cNvSpPr txBox="1"/>
          <p:nvPr/>
        </p:nvSpPr>
        <p:spPr>
          <a:xfrm>
            <a:off x="304800" y="2281500"/>
            <a:ext cx="625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Input					   				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91"/>
          <p:cNvSpPr txBox="1"/>
          <p:nvPr/>
        </p:nvSpPr>
        <p:spPr>
          <a:xfrm>
            <a:off x="304800" y="4648200"/>
            <a:ext cx="625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Input					   				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91"/>
          <p:cNvSpPr txBox="1"/>
          <p:nvPr/>
        </p:nvSpPr>
        <p:spPr>
          <a:xfrm>
            <a:off x="6400800" y="2277000"/>
            <a:ext cx="625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Input					   				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91"/>
          <p:cNvSpPr txBox="1"/>
          <p:nvPr/>
        </p:nvSpPr>
        <p:spPr>
          <a:xfrm>
            <a:off x="6400800" y="4643700"/>
            <a:ext cx="625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/>
              <a:t>Input					   				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idx="1" type="body"/>
          </p:nvPr>
        </p:nvSpPr>
        <p:spPr>
          <a:xfrm>
            <a:off x="838200" y="1311568"/>
            <a:ext cx="10515600" cy="17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also write our bit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as a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the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𝛂 and 𝛃 coefficients: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8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States as Vectors</a:t>
            </a:r>
            <a:endParaRPr/>
          </a:p>
        </p:txBody>
      </p:sp>
      <p:pic>
        <p:nvPicPr>
          <p:cNvPr id="263" name="Google Shape;263;p38"/>
          <p:cNvPicPr preferRelativeResize="0"/>
          <p:nvPr/>
        </p:nvPicPr>
        <p:blipFill rotWithShape="1">
          <a:blip r:embed="rId3">
            <a:alphaModFix/>
          </a:blip>
          <a:srcRect b="0" l="18599" r="0" t="0"/>
          <a:stretch/>
        </p:blipFill>
        <p:spPr>
          <a:xfrm>
            <a:off x="2821875" y="4585600"/>
            <a:ext cx="251212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 rotWithShape="1">
          <a:blip r:embed="rId4">
            <a:alphaModFix/>
          </a:blip>
          <a:srcRect b="0" l="20076" r="0" t="0"/>
          <a:stretch/>
        </p:blipFill>
        <p:spPr>
          <a:xfrm>
            <a:off x="8182925" y="4595125"/>
            <a:ext cx="25121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7513" y="2220500"/>
            <a:ext cx="4816973" cy="16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>
            <p:ph idx="1" type="body"/>
          </p:nvPr>
        </p:nvSpPr>
        <p:spPr>
          <a:xfrm>
            <a:off x="838200" y="3626043"/>
            <a:ext cx="10515600" cy="17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this case, we can write the states |0〉 and |1〉 as: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9FA7"/>
              </a:buClr>
              <a:buSzPts val="2800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92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What matrix represents SWAP?</a:t>
            </a:r>
            <a:endParaRPr/>
          </a:p>
        </p:txBody>
      </p:sp>
      <p:graphicFrame>
        <p:nvGraphicFramePr>
          <p:cNvPr id="881" name="Google Shape;881;p92"/>
          <p:cNvGraphicFramePr/>
          <p:nvPr/>
        </p:nvGraphicFramePr>
        <p:xfrm>
          <a:off x="908200" y="369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{7939F909-2EA9-4D6A-82B4-82884A089F99}</a:tableStyleId>
              </a:tblPr>
              <a:tblGrid>
                <a:gridCol w="2582825"/>
                <a:gridCol w="2582825"/>
                <a:gridCol w="2582825"/>
                <a:gridCol w="2582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82" name="Google Shape;882;p92"/>
          <p:cNvSpPr txBox="1"/>
          <p:nvPr/>
        </p:nvSpPr>
        <p:spPr>
          <a:xfrm>
            <a:off x="1430025" y="3151950"/>
            <a:ext cx="157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In = |00&gt;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83" name="Google Shape;883;p92"/>
          <p:cNvSpPr txBox="1"/>
          <p:nvPr/>
        </p:nvSpPr>
        <p:spPr>
          <a:xfrm>
            <a:off x="3949925" y="3151950"/>
            <a:ext cx="157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In = |01&gt;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84" name="Google Shape;884;p92"/>
          <p:cNvSpPr txBox="1"/>
          <p:nvPr/>
        </p:nvSpPr>
        <p:spPr>
          <a:xfrm>
            <a:off x="6622225" y="3151950"/>
            <a:ext cx="157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In = |10&gt;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85" name="Google Shape;885;p92"/>
          <p:cNvSpPr txBox="1"/>
          <p:nvPr/>
        </p:nvSpPr>
        <p:spPr>
          <a:xfrm>
            <a:off x="9142125" y="3151950"/>
            <a:ext cx="157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In = |11&gt;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86" name="Google Shape;886;p92"/>
          <p:cNvSpPr txBox="1"/>
          <p:nvPr/>
        </p:nvSpPr>
        <p:spPr>
          <a:xfrm>
            <a:off x="908200" y="1178775"/>
            <a:ext cx="6124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NOTE:  The top bit is always represented by the rightmost number. 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887" name="Google Shape;88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5400" y="1080228"/>
            <a:ext cx="4854200" cy="180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8496" y="5691325"/>
            <a:ext cx="1972475" cy="11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93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What matrix represents SWAP?</a:t>
            </a:r>
            <a:endParaRPr/>
          </a:p>
        </p:txBody>
      </p:sp>
      <p:graphicFrame>
        <p:nvGraphicFramePr>
          <p:cNvPr id="894" name="Google Shape;894;p93"/>
          <p:cNvGraphicFramePr/>
          <p:nvPr/>
        </p:nvGraphicFramePr>
        <p:xfrm>
          <a:off x="908200" y="369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{7939F909-2EA9-4D6A-82B4-82884A089F99}</a:tableStyleId>
              </a:tblPr>
              <a:tblGrid>
                <a:gridCol w="2582825"/>
                <a:gridCol w="2582825"/>
                <a:gridCol w="2582825"/>
                <a:gridCol w="2582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1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1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1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1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95" name="Google Shape;895;p93"/>
          <p:cNvSpPr txBox="1"/>
          <p:nvPr/>
        </p:nvSpPr>
        <p:spPr>
          <a:xfrm>
            <a:off x="1430025" y="3151950"/>
            <a:ext cx="157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In = |00&gt;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96" name="Google Shape;896;p93"/>
          <p:cNvSpPr txBox="1"/>
          <p:nvPr/>
        </p:nvSpPr>
        <p:spPr>
          <a:xfrm>
            <a:off x="3949925" y="3151950"/>
            <a:ext cx="157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In = |01&gt;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97" name="Google Shape;897;p93"/>
          <p:cNvSpPr txBox="1"/>
          <p:nvPr/>
        </p:nvSpPr>
        <p:spPr>
          <a:xfrm>
            <a:off x="6622225" y="3151950"/>
            <a:ext cx="157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In = |10&gt;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98" name="Google Shape;898;p93"/>
          <p:cNvSpPr txBox="1"/>
          <p:nvPr/>
        </p:nvSpPr>
        <p:spPr>
          <a:xfrm>
            <a:off x="9142125" y="3151950"/>
            <a:ext cx="157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In = |11&gt;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99" name="Google Shape;899;p93"/>
          <p:cNvSpPr txBox="1"/>
          <p:nvPr/>
        </p:nvSpPr>
        <p:spPr>
          <a:xfrm>
            <a:off x="908200" y="1178775"/>
            <a:ext cx="6124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NOTE:  The top bit is always represented by the rightmost number. 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900" name="Google Shape;90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5400" y="1080228"/>
            <a:ext cx="4854200" cy="18061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 Clipart Images | Free Download | PNG Transparent Background - Pngtree" id="901" name="Google Shape;901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22750" y="0"/>
            <a:ext cx="1369250" cy="136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8496" y="5691325"/>
            <a:ext cx="1972475" cy="11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94"/>
          <p:cNvSpPr txBox="1"/>
          <p:nvPr>
            <p:ph idx="1" type="body"/>
          </p:nvPr>
        </p:nvSpPr>
        <p:spPr>
          <a:xfrm>
            <a:off x="3664100" y="2285125"/>
            <a:ext cx="5053200" cy="23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Math-ing a Circuit</a:t>
            </a:r>
            <a:endParaRPr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95"/>
          <p:cNvSpPr txBox="1"/>
          <p:nvPr>
            <p:ph idx="1" type="body"/>
          </p:nvPr>
        </p:nvSpPr>
        <p:spPr>
          <a:xfrm>
            <a:off x="838200" y="1311568"/>
            <a:ext cx="10515600" cy="467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How would we use linear algebra to </a:t>
            </a:r>
            <a:r>
              <a:rPr lang="en-US"/>
              <a:t>determine</a:t>
            </a:r>
            <a:r>
              <a:rPr lang="en-US"/>
              <a:t> the outcome of this circuit:</a:t>
            </a:r>
            <a:endParaRPr/>
          </a:p>
        </p:txBody>
      </p:sp>
      <p:sp>
        <p:nvSpPr>
          <p:cNvPr id="914" name="Google Shape;914;p95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Circuits with Linear Algebra</a:t>
            </a:r>
            <a:endParaRPr/>
          </a:p>
        </p:txBody>
      </p:sp>
      <p:pic>
        <p:nvPicPr>
          <p:cNvPr id="915" name="Google Shape;91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600" y="2933700"/>
            <a:ext cx="11430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2401" y="3092425"/>
            <a:ext cx="790592" cy="75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8496" y="5691325"/>
            <a:ext cx="1972475" cy="11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96"/>
          <p:cNvSpPr txBox="1"/>
          <p:nvPr>
            <p:ph idx="1" type="body"/>
          </p:nvPr>
        </p:nvSpPr>
        <p:spPr>
          <a:xfrm>
            <a:off x="838200" y="1311568"/>
            <a:ext cx="10515600" cy="467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How would we use linear algebra to determine the outcome of this circuit:</a:t>
            </a:r>
            <a:endParaRPr/>
          </a:p>
        </p:txBody>
      </p:sp>
      <p:sp>
        <p:nvSpPr>
          <p:cNvPr id="924" name="Google Shape;924;p96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Circuits with Linear Algebra</a:t>
            </a:r>
            <a:endParaRPr/>
          </a:p>
        </p:txBody>
      </p:sp>
      <p:pic>
        <p:nvPicPr>
          <p:cNvPr id="925" name="Google Shape;92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600" y="2933700"/>
            <a:ext cx="11430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2401" y="3092425"/>
            <a:ext cx="790592" cy="75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9650" y="4294825"/>
            <a:ext cx="101727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28496" y="5691325"/>
            <a:ext cx="1972475" cy="11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96"/>
          <p:cNvSpPr/>
          <p:nvPr/>
        </p:nvSpPr>
        <p:spPr>
          <a:xfrm>
            <a:off x="2710750" y="4445125"/>
            <a:ext cx="8376300" cy="111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Key Clipart Images | Free Download | PNG Transparent Background - Pngtree" id="930" name="Google Shape;930;p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22750" y="0"/>
            <a:ext cx="1369250" cy="13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97"/>
          <p:cNvSpPr txBox="1"/>
          <p:nvPr>
            <p:ph idx="1" type="body"/>
          </p:nvPr>
        </p:nvSpPr>
        <p:spPr>
          <a:xfrm>
            <a:off x="838200" y="1311568"/>
            <a:ext cx="10515600" cy="467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How would we use linear algebra to determine the outcome of this circuit:</a:t>
            </a:r>
            <a:endParaRPr/>
          </a:p>
        </p:txBody>
      </p:sp>
      <p:sp>
        <p:nvSpPr>
          <p:cNvPr id="937" name="Google Shape;937;p97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Circuits with Linear Algebra</a:t>
            </a:r>
            <a:endParaRPr/>
          </a:p>
        </p:txBody>
      </p:sp>
      <p:pic>
        <p:nvPicPr>
          <p:cNvPr id="938" name="Google Shape;93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600" y="2933700"/>
            <a:ext cx="11430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2401" y="3092425"/>
            <a:ext cx="790592" cy="75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9650" y="4294825"/>
            <a:ext cx="101727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28496" y="5691325"/>
            <a:ext cx="1972475" cy="11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97"/>
          <p:cNvSpPr/>
          <p:nvPr/>
        </p:nvSpPr>
        <p:spPr>
          <a:xfrm>
            <a:off x="5884025" y="4445125"/>
            <a:ext cx="5202900" cy="111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Key Clipart Images | Free Download | PNG Transparent Background - Pngtree" id="943" name="Google Shape;943;p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22750" y="0"/>
            <a:ext cx="1369250" cy="13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98"/>
          <p:cNvSpPr txBox="1"/>
          <p:nvPr>
            <p:ph idx="1" type="body"/>
          </p:nvPr>
        </p:nvSpPr>
        <p:spPr>
          <a:xfrm>
            <a:off x="838200" y="1311568"/>
            <a:ext cx="10515600" cy="467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How would we use linear algebra to determine the outcome of this circuit:</a:t>
            </a:r>
            <a:endParaRPr/>
          </a:p>
        </p:txBody>
      </p:sp>
      <p:sp>
        <p:nvSpPr>
          <p:cNvPr id="950" name="Google Shape;950;p98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Circuits with Linear Algebra</a:t>
            </a:r>
            <a:endParaRPr/>
          </a:p>
        </p:txBody>
      </p:sp>
      <p:pic>
        <p:nvPicPr>
          <p:cNvPr id="951" name="Google Shape;95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600" y="2933700"/>
            <a:ext cx="11430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2401" y="3092425"/>
            <a:ext cx="790592" cy="75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9650" y="4294825"/>
            <a:ext cx="101727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28496" y="5691325"/>
            <a:ext cx="1972475" cy="11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98"/>
          <p:cNvSpPr/>
          <p:nvPr/>
        </p:nvSpPr>
        <p:spPr>
          <a:xfrm>
            <a:off x="9442700" y="4445125"/>
            <a:ext cx="1644300" cy="111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Key Clipart Images | Free Download | PNG Transparent Background - Pngtree" id="956" name="Google Shape;956;p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22750" y="0"/>
            <a:ext cx="1369250" cy="13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99"/>
          <p:cNvSpPr txBox="1"/>
          <p:nvPr>
            <p:ph idx="1" type="body"/>
          </p:nvPr>
        </p:nvSpPr>
        <p:spPr>
          <a:xfrm>
            <a:off x="838200" y="1311568"/>
            <a:ext cx="10515600" cy="467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How would we use linear algebra to determine the outcome of this circuit:</a:t>
            </a:r>
            <a:endParaRPr/>
          </a:p>
        </p:txBody>
      </p:sp>
      <p:sp>
        <p:nvSpPr>
          <p:cNvPr id="963" name="Google Shape;963;p99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Circuits with Linear Algebra</a:t>
            </a:r>
            <a:endParaRPr/>
          </a:p>
        </p:txBody>
      </p:sp>
      <p:pic>
        <p:nvPicPr>
          <p:cNvPr id="964" name="Google Shape;96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600" y="2933700"/>
            <a:ext cx="11430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2401" y="3092425"/>
            <a:ext cx="790592" cy="75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9650" y="4294825"/>
            <a:ext cx="101727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28496" y="5691325"/>
            <a:ext cx="1972475" cy="110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 Clipart Images | Free Download | PNG Transparent Background - Pngtree" id="968" name="Google Shape;968;p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22750" y="0"/>
            <a:ext cx="1369250" cy="13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00"/>
          <p:cNvSpPr txBox="1"/>
          <p:nvPr>
            <p:ph idx="1" type="body"/>
          </p:nvPr>
        </p:nvSpPr>
        <p:spPr>
          <a:xfrm>
            <a:off x="838200" y="1311568"/>
            <a:ext cx="10515600" cy="467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How would we use linear algebra to determine the outcome of this circuit:</a:t>
            </a:r>
            <a:endParaRPr/>
          </a:p>
        </p:txBody>
      </p:sp>
      <p:sp>
        <p:nvSpPr>
          <p:cNvPr id="975" name="Google Shape;975;p100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Circuits with Linear Algebra</a:t>
            </a:r>
            <a:endParaRPr/>
          </a:p>
        </p:txBody>
      </p:sp>
      <p:pic>
        <p:nvPicPr>
          <p:cNvPr id="976" name="Google Shape;97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600" y="2933700"/>
            <a:ext cx="11430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2401" y="3092425"/>
            <a:ext cx="790592" cy="75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9650" y="4294825"/>
            <a:ext cx="101727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28496" y="5691325"/>
            <a:ext cx="1972475" cy="11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8601" y="3095986"/>
            <a:ext cx="915291" cy="7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 Clipart Images | Free Download | PNG Transparent Background - Pngtree" id="981" name="Google Shape;981;p10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822750" y="0"/>
            <a:ext cx="1369250" cy="13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01"/>
          <p:cNvSpPr txBox="1"/>
          <p:nvPr>
            <p:ph idx="1" type="body"/>
          </p:nvPr>
        </p:nvSpPr>
        <p:spPr>
          <a:xfrm>
            <a:off x="3664100" y="2285125"/>
            <a:ext cx="5053200" cy="23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Math-ing a Harder Circuit</a:t>
            </a:r>
            <a:endParaRPr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/>
          <p:nvPr>
            <p:ph type="title"/>
          </p:nvPr>
        </p:nvSpPr>
        <p:spPr>
          <a:xfrm>
            <a:off x="4756727" y="184728"/>
            <a:ext cx="6597073" cy="74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Gates as Matrices</a:t>
            </a:r>
            <a:endParaRPr/>
          </a:p>
        </p:txBody>
      </p:sp>
      <p:sp>
        <p:nvSpPr>
          <p:cNvPr id="272" name="Google Shape;272;p39"/>
          <p:cNvSpPr txBox="1"/>
          <p:nvPr/>
        </p:nvSpPr>
        <p:spPr>
          <a:xfrm>
            <a:off x="914875" y="1374750"/>
            <a:ext cx="9114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We can mathematically represent </a:t>
            </a:r>
            <a:r>
              <a:rPr b="1" lang="en-US" sz="2400"/>
              <a:t>gates</a:t>
            </a:r>
            <a:r>
              <a:rPr lang="en-US" sz="2400"/>
              <a:t> as </a:t>
            </a:r>
            <a:r>
              <a:rPr b="1" lang="en-US" sz="2400"/>
              <a:t>matrices</a:t>
            </a:r>
            <a:r>
              <a:rPr lang="en-US" sz="2400"/>
              <a:t>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73" name="Google Shape;2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875" y="1937825"/>
            <a:ext cx="188595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2"/>
          <p:cNvSpPr txBox="1"/>
          <p:nvPr>
            <p:ph idx="1" type="body"/>
          </p:nvPr>
        </p:nvSpPr>
        <p:spPr>
          <a:xfrm>
            <a:off x="838200" y="1311568"/>
            <a:ext cx="10515600" cy="467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How would we use linear algebra to determine the outcome of this circuit:</a:t>
            </a:r>
            <a:endParaRPr/>
          </a:p>
        </p:txBody>
      </p:sp>
      <p:sp>
        <p:nvSpPr>
          <p:cNvPr id="993" name="Google Shape;993;p102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Circuits with Linear Algebra</a:t>
            </a:r>
            <a:endParaRPr/>
          </a:p>
        </p:txBody>
      </p:sp>
      <p:pic>
        <p:nvPicPr>
          <p:cNvPr id="994" name="Google Shape;99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975" y="2221100"/>
            <a:ext cx="188595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801" y="2351021"/>
            <a:ext cx="790592" cy="75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453" y="3113478"/>
            <a:ext cx="790592" cy="75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8496" y="5691325"/>
            <a:ext cx="1972475" cy="11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102"/>
          <p:cNvPicPr preferRelativeResize="0"/>
          <p:nvPr/>
        </p:nvPicPr>
        <p:blipFill rotWithShape="1">
          <a:blip r:embed="rId6">
            <a:alphaModFix/>
          </a:blip>
          <a:srcRect b="78442" l="14614" r="17060" t="0"/>
          <a:stretch/>
        </p:blipFill>
        <p:spPr>
          <a:xfrm>
            <a:off x="4059700" y="2646738"/>
            <a:ext cx="3969801" cy="76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102"/>
          <p:cNvPicPr preferRelativeResize="0"/>
          <p:nvPr/>
        </p:nvPicPr>
        <p:blipFill rotWithShape="1">
          <a:blip r:embed="rId6">
            <a:alphaModFix/>
          </a:blip>
          <a:srcRect b="0" l="0" r="0" t="31689"/>
          <a:stretch/>
        </p:blipFill>
        <p:spPr>
          <a:xfrm>
            <a:off x="285750" y="3875950"/>
            <a:ext cx="5810250" cy="24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1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4875" y="3616275"/>
            <a:ext cx="375285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03"/>
          <p:cNvSpPr txBox="1"/>
          <p:nvPr>
            <p:ph idx="1" type="body"/>
          </p:nvPr>
        </p:nvSpPr>
        <p:spPr>
          <a:xfrm>
            <a:off x="838200" y="1311568"/>
            <a:ext cx="10515600" cy="467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How would we use linear algebra to determine the outcome of this circuit:</a:t>
            </a:r>
            <a:endParaRPr/>
          </a:p>
        </p:txBody>
      </p:sp>
      <p:sp>
        <p:nvSpPr>
          <p:cNvPr id="1007" name="Google Shape;1007;p103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Circuits with Linear Algebra</a:t>
            </a:r>
            <a:endParaRPr/>
          </a:p>
        </p:txBody>
      </p:sp>
      <p:pic>
        <p:nvPicPr>
          <p:cNvPr id="1008" name="Google Shape;100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975" y="2221100"/>
            <a:ext cx="188595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801" y="2351021"/>
            <a:ext cx="790592" cy="75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453" y="3113478"/>
            <a:ext cx="790592" cy="75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8496" y="5691325"/>
            <a:ext cx="1972475" cy="11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103"/>
          <p:cNvPicPr preferRelativeResize="0"/>
          <p:nvPr/>
        </p:nvPicPr>
        <p:blipFill rotWithShape="1">
          <a:blip r:embed="rId6">
            <a:alphaModFix/>
          </a:blip>
          <a:srcRect b="78442" l="14614" r="17060" t="0"/>
          <a:stretch/>
        </p:blipFill>
        <p:spPr>
          <a:xfrm>
            <a:off x="4059700" y="1965836"/>
            <a:ext cx="3969801" cy="76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103"/>
          <p:cNvPicPr preferRelativeResize="0"/>
          <p:nvPr/>
        </p:nvPicPr>
        <p:blipFill rotWithShape="1">
          <a:blip r:embed="rId7">
            <a:alphaModFix/>
          </a:blip>
          <a:srcRect b="22950" l="0" r="80253" t="27275"/>
          <a:stretch/>
        </p:blipFill>
        <p:spPr>
          <a:xfrm>
            <a:off x="5455100" y="2755450"/>
            <a:ext cx="2407399" cy="1108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 Clipart Images | Free Download | PNG Transparent Background - Pngtree" id="1014" name="Google Shape;1014;p10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822750" y="0"/>
            <a:ext cx="1369250" cy="13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04"/>
          <p:cNvSpPr txBox="1"/>
          <p:nvPr>
            <p:ph idx="1" type="body"/>
          </p:nvPr>
        </p:nvSpPr>
        <p:spPr>
          <a:xfrm>
            <a:off x="838200" y="1311568"/>
            <a:ext cx="10515600" cy="467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How would we use linear algebra to determine the outcome of this circuit:</a:t>
            </a:r>
            <a:endParaRPr/>
          </a:p>
        </p:txBody>
      </p:sp>
      <p:sp>
        <p:nvSpPr>
          <p:cNvPr id="1021" name="Google Shape;1021;p104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Circuits with Linear Algebra</a:t>
            </a:r>
            <a:endParaRPr/>
          </a:p>
        </p:txBody>
      </p:sp>
      <p:pic>
        <p:nvPicPr>
          <p:cNvPr id="1022" name="Google Shape;102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975" y="2221100"/>
            <a:ext cx="188595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801" y="2351021"/>
            <a:ext cx="790592" cy="75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453" y="3113478"/>
            <a:ext cx="790592" cy="75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8496" y="5691325"/>
            <a:ext cx="1972475" cy="11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104"/>
          <p:cNvPicPr preferRelativeResize="0"/>
          <p:nvPr/>
        </p:nvPicPr>
        <p:blipFill rotWithShape="1">
          <a:blip r:embed="rId6">
            <a:alphaModFix/>
          </a:blip>
          <a:srcRect b="78442" l="14614" r="17060" t="0"/>
          <a:stretch/>
        </p:blipFill>
        <p:spPr>
          <a:xfrm>
            <a:off x="4059700" y="1965836"/>
            <a:ext cx="3969801" cy="76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104"/>
          <p:cNvPicPr preferRelativeResize="0"/>
          <p:nvPr/>
        </p:nvPicPr>
        <p:blipFill rotWithShape="1">
          <a:blip r:embed="rId7">
            <a:alphaModFix/>
          </a:blip>
          <a:srcRect b="22950" l="0" r="51618" t="27275"/>
          <a:stretch/>
        </p:blipFill>
        <p:spPr>
          <a:xfrm>
            <a:off x="5455100" y="2755438"/>
            <a:ext cx="5898624" cy="110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 Clipart Images | Free Download | PNG Transparent Background - Pngtree" id="1028" name="Google Shape;1028;p10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822750" y="0"/>
            <a:ext cx="1369250" cy="13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05"/>
          <p:cNvSpPr txBox="1"/>
          <p:nvPr>
            <p:ph idx="1" type="body"/>
          </p:nvPr>
        </p:nvSpPr>
        <p:spPr>
          <a:xfrm>
            <a:off x="838200" y="1311568"/>
            <a:ext cx="10515600" cy="467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How would we use linear algebra to determine the outcome of this circuit:</a:t>
            </a:r>
            <a:endParaRPr/>
          </a:p>
        </p:txBody>
      </p:sp>
      <p:sp>
        <p:nvSpPr>
          <p:cNvPr id="1035" name="Google Shape;1035;p105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Circuits with Linear Algebra</a:t>
            </a:r>
            <a:endParaRPr/>
          </a:p>
        </p:txBody>
      </p:sp>
      <p:pic>
        <p:nvPicPr>
          <p:cNvPr id="1036" name="Google Shape;103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975" y="2221100"/>
            <a:ext cx="188595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801" y="2351021"/>
            <a:ext cx="790592" cy="75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453" y="3113478"/>
            <a:ext cx="790592" cy="75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8496" y="5691325"/>
            <a:ext cx="1972475" cy="11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105"/>
          <p:cNvPicPr preferRelativeResize="0"/>
          <p:nvPr/>
        </p:nvPicPr>
        <p:blipFill rotWithShape="1">
          <a:blip r:embed="rId6">
            <a:alphaModFix/>
          </a:blip>
          <a:srcRect b="78442" l="14614" r="17060" t="0"/>
          <a:stretch/>
        </p:blipFill>
        <p:spPr>
          <a:xfrm>
            <a:off x="4059700" y="1965836"/>
            <a:ext cx="3969801" cy="76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105"/>
          <p:cNvPicPr preferRelativeResize="0"/>
          <p:nvPr/>
        </p:nvPicPr>
        <p:blipFill rotWithShape="1">
          <a:blip r:embed="rId7">
            <a:alphaModFix/>
          </a:blip>
          <a:srcRect b="22950" l="0" r="51618" t="27275"/>
          <a:stretch/>
        </p:blipFill>
        <p:spPr>
          <a:xfrm>
            <a:off x="5455100" y="2755438"/>
            <a:ext cx="5898624" cy="11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105"/>
          <p:cNvPicPr preferRelativeResize="0"/>
          <p:nvPr/>
        </p:nvPicPr>
        <p:blipFill rotWithShape="1">
          <a:blip r:embed="rId7">
            <a:alphaModFix/>
          </a:blip>
          <a:srcRect b="0" l="48132" r="0" t="0"/>
          <a:stretch/>
        </p:blipFill>
        <p:spPr>
          <a:xfrm>
            <a:off x="930797" y="3988150"/>
            <a:ext cx="5128904" cy="1805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 Clipart Images | Free Download | PNG Transparent Background - Pngtree" id="1043" name="Google Shape;1043;p1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822750" y="0"/>
            <a:ext cx="1369250" cy="13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06"/>
          <p:cNvSpPr txBox="1"/>
          <p:nvPr>
            <p:ph idx="1" type="body"/>
          </p:nvPr>
        </p:nvSpPr>
        <p:spPr>
          <a:xfrm>
            <a:off x="838200" y="1311568"/>
            <a:ext cx="10515600" cy="467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How would we use linear algebra to determine the outcome of this circuit:</a:t>
            </a:r>
            <a:endParaRPr/>
          </a:p>
        </p:txBody>
      </p:sp>
      <p:sp>
        <p:nvSpPr>
          <p:cNvPr id="1050" name="Google Shape;1050;p106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Circuits with Linear Algebra</a:t>
            </a:r>
            <a:endParaRPr/>
          </a:p>
        </p:txBody>
      </p:sp>
      <p:pic>
        <p:nvPicPr>
          <p:cNvPr id="1051" name="Google Shape;105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975" y="2221100"/>
            <a:ext cx="188595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801" y="2351021"/>
            <a:ext cx="790592" cy="75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453" y="3113478"/>
            <a:ext cx="790592" cy="75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8496" y="5691325"/>
            <a:ext cx="1972475" cy="11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106"/>
          <p:cNvPicPr preferRelativeResize="0"/>
          <p:nvPr/>
        </p:nvPicPr>
        <p:blipFill rotWithShape="1">
          <a:blip r:embed="rId6">
            <a:alphaModFix/>
          </a:blip>
          <a:srcRect b="78442" l="14614" r="17060" t="0"/>
          <a:stretch/>
        </p:blipFill>
        <p:spPr>
          <a:xfrm>
            <a:off x="4059700" y="1965836"/>
            <a:ext cx="3969801" cy="76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106"/>
          <p:cNvPicPr preferRelativeResize="0"/>
          <p:nvPr/>
        </p:nvPicPr>
        <p:blipFill rotWithShape="1">
          <a:blip r:embed="rId7">
            <a:alphaModFix/>
          </a:blip>
          <a:srcRect b="22950" l="0" r="51618" t="27275"/>
          <a:stretch/>
        </p:blipFill>
        <p:spPr>
          <a:xfrm>
            <a:off x="5455100" y="2755438"/>
            <a:ext cx="5898624" cy="11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106"/>
          <p:cNvPicPr preferRelativeResize="0"/>
          <p:nvPr/>
        </p:nvPicPr>
        <p:blipFill rotWithShape="1">
          <a:blip r:embed="rId7">
            <a:alphaModFix/>
          </a:blip>
          <a:srcRect b="0" l="48132" r="0" t="0"/>
          <a:stretch/>
        </p:blipFill>
        <p:spPr>
          <a:xfrm>
            <a:off x="930797" y="3988150"/>
            <a:ext cx="5128904" cy="18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9700" y="4081513"/>
            <a:ext cx="2743729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 Clipart Images | Free Download | PNG Transparent Background - Pngtree" id="1059" name="Google Shape;1059;p10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822750" y="0"/>
            <a:ext cx="1369250" cy="13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07"/>
          <p:cNvSpPr txBox="1"/>
          <p:nvPr>
            <p:ph idx="1" type="body"/>
          </p:nvPr>
        </p:nvSpPr>
        <p:spPr>
          <a:xfrm>
            <a:off x="838200" y="1311568"/>
            <a:ext cx="10515600" cy="467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How would we use linear algebra to determine the outcome of this circuit:</a:t>
            </a:r>
            <a:endParaRPr/>
          </a:p>
        </p:txBody>
      </p:sp>
      <p:sp>
        <p:nvSpPr>
          <p:cNvPr id="1066" name="Google Shape;1066;p107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Circuits with Linear Algebra</a:t>
            </a:r>
            <a:endParaRPr/>
          </a:p>
        </p:txBody>
      </p:sp>
      <p:pic>
        <p:nvPicPr>
          <p:cNvPr id="1067" name="Google Shape;106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975" y="2221100"/>
            <a:ext cx="188595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801" y="2351021"/>
            <a:ext cx="790592" cy="75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453" y="3113478"/>
            <a:ext cx="790592" cy="75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8496" y="5691325"/>
            <a:ext cx="1972475" cy="11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107"/>
          <p:cNvPicPr preferRelativeResize="0"/>
          <p:nvPr/>
        </p:nvPicPr>
        <p:blipFill rotWithShape="1">
          <a:blip r:embed="rId6">
            <a:alphaModFix/>
          </a:blip>
          <a:srcRect b="78442" l="14614" r="17060" t="0"/>
          <a:stretch/>
        </p:blipFill>
        <p:spPr>
          <a:xfrm>
            <a:off x="4059700" y="1965836"/>
            <a:ext cx="3969801" cy="76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107"/>
          <p:cNvPicPr preferRelativeResize="0"/>
          <p:nvPr/>
        </p:nvPicPr>
        <p:blipFill rotWithShape="1">
          <a:blip r:embed="rId7">
            <a:alphaModFix/>
          </a:blip>
          <a:srcRect b="22950" l="0" r="51618" t="27275"/>
          <a:stretch/>
        </p:blipFill>
        <p:spPr>
          <a:xfrm>
            <a:off x="5455100" y="2755438"/>
            <a:ext cx="5898624" cy="11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107"/>
          <p:cNvPicPr preferRelativeResize="0"/>
          <p:nvPr/>
        </p:nvPicPr>
        <p:blipFill rotWithShape="1">
          <a:blip r:embed="rId7">
            <a:alphaModFix/>
          </a:blip>
          <a:srcRect b="0" l="48132" r="0" t="0"/>
          <a:stretch/>
        </p:blipFill>
        <p:spPr>
          <a:xfrm>
            <a:off x="930797" y="3988150"/>
            <a:ext cx="5128904" cy="18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9700" y="4081513"/>
            <a:ext cx="2743729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107"/>
          <p:cNvSpPr txBox="1"/>
          <p:nvPr/>
        </p:nvSpPr>
        <p:spPr>
          <a:xfrm>
            <a:off x="9237150" y="4522225"/>
            <a:ext cx="24411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Let’s test this!</a:t>
            </a:r>
            <a:endParaRPr sz="2400"/>
          </a:p>
        </p:txBody>
      </p:sp>
      <p:pic>
        <p:nvPicPr>
          <p:cNvPr descr="Key Clipart Images | Free Download | PNG Transparent Background - Pngtree" id="1076" name="Google Shape;1076;p10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822750" y="0"/>
            <a:ext cx="1369250" cy="13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08"/>
          <p:cNvSpPr txBox="1"/>
          <p:nvPr>
            <p:ph idx="1" type="body"/>
          </p:nvPr>
        </p:nvSpPr>
        <p:spPr>
          <a:xfrm>
            <a:off x="838200" y="1311568"/>
            <a:ext cx="10515600" cy="467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How would we use linear algebra to determine the outcome of this circuit:</a:t>
            </a:r>
            <a:endParaRPr/>
          </a:p>
        </p:txBody>
      </p:sp>
      <p:sp>
        <p:nvSpPr>
          <p:cNvPr id="1083" name="Google Shape;1083;p108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Circuits with Linear Algebra</a:t>
            </a:r>
            <a:endParaRPr/>
          </a:p>
        </p:txBody>
      </p:sp>
      <p:pic>
        <p:nvPicPr>
          <p:cNvPr id="1084" name="Google Shape;108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975" y="2221100"/>
            <a:ext cx="188595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801" y="2351021"/>
            <a:ext cx="790592" cy="75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453" y="3113478"/>
            <a:ext cx="790592" cy="75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8496" y="5691325"/>
            <a:ext cx="1972475" cy="11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108"/>
          <p:cNvPicPr preferRelativeResize="0"/>
          <p:nvPr/>
        </p:nvPicPr>
        <p:blipFill rotWithShape="1">
          <a:blip r:embed="rId6">
            <a:alphaModFix/>
          </a:blip>
          <a:srcRect b="78442" l="14614" r="17060" t="0"/>
          <a:stretch/>
        </p:blipFill>
        <p:spPr>
          <a:xfrm>
            <a:off x="4059700" y="1965836"/>
            <a:ext cx="3969801" cy="76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108"/>
          <p:cNvSpPr txBox="1"/>
          <p:nvPr/>
        </p:nvSpPr>
        <p:spPr>
          <a:xfrm>
            <a:off x="9237150" y="4522225"/>
            <a:ext cx="24411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Let’s test this!</a:t>
            </a:r>
            <a:endParaRPr sz="2400"/>
          </a:p>
        </p:txBody>
      </p:sp>
      <p:pic>
        <p:nvPicPr>
          <p:cNvPr id="1090" name="Google Shape;1090;p108"/>
          <p:cNvPicPr preferRelativeResize="0"/>
          <p:nvPr/>
        </p:nvPicPr>
        <p:blipFill rotWithShape="1">
          <a:blip r:embed="rId7">
            <a:alphaModFix/>
          </a:blip>
          <a:srcRect b="0" l="0" r="53458" t="0"/>
          <a:stretch/>
        </p:blipFill>
        <p:spPr>
          <a:xfrm>
            <a:off x="15673" y="3982100"/>
            <a:ext cx="5674274" cy="1590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 Clipart Images | Free Download | PNG Transparent Background - Pngtree" id="1091" name="Google Shape;1091;p10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822750" y="0"/>
            <a:ext cx="1369250" cy="13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09"/>
          <p:cNvSpPr txBox="1"/>
          <p:nvPr>
            <p:ph idx="1" type="body"/>
          </p:nvPr>
        </p:nvSpPr>
        <p:spPr>
          <a:xfrm>
            <a:off x="838200" y="1311568"/>
            <a:ext cx="10515600" cy="467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How would we use linear algebra to determine the outcome of this circuit:</a:t>
            </a:r>
            <a:endParaRPr/>
          </a:p>
        </p:txBody>
      </p:sp>
      <p:sp>
        <p:nvSpPr>
          <p:cNvPr id="1098" name="Google Shape;1098;p109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Circuits with Linear Algebra</a:t>
            </a:r>
            <a:endParaRPr/>
          </a:p>
        </p:txBody>
      </p:sp>
      <p:pic>
        <p:nvPicPr>
          <p:cNvPr id="1099" name="Google Shape;109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975" y="2221100"/>
            <a:ext cx="188595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801" y="2351021"/>
            <a:ext cx="790592" cy="75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453" y="3113478"/>
            <a:ext cx="790592" cy="75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8496" y="5691325"/>
            <a:ext cx="1972475" cy="11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109"/>
          <p:cNvPicPr preferRelativeResize="0"/>
          <p:nvPr/>
        </p:nvPicPr>
        <p:blipFill rotWithShape="1">
          <a:blip r:embed="rId6">
            <a:alphaModFix/>
          </a:blip>
          <a:srcRect b="78442" l="14614" r="17060" t="0"/>
          <a:stretch/>
        </p:blipFill>
        <p:spPr>
          <a:xfrm>
            <a:off x="4059700" y="1965836"/>
            <a:ext cx="3969801" cy="76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109"/>
          <p:cNvPicPr preferRelativeResize="0"/>
          <p:nvPr/>
        </p:nvPicPr>
        <p:blipFill rotWithShape="1">
          <a:blip r:embed="rId7">
            <a:alphaModFix/>
          </a:blip>
          <a:srcRect b="0" l="0" r="17053" t="0"/>
          <a:stretch/>
        </p:blipFill>
        <p:spPr>
          <a:xfrm>
            <a:off x="15674" y="3982100"/>
            <a:ext cx="10112823" cy="1590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 Clipart Images | Free Download | PNG Transparent Background - Pngtree" id="1105" name="Google Shape;1105;p10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822750" y="0"/>
            <a:ext cx="1369250" cy="13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10"/>
          <p:cNvSpPr txBox="1"/>
          <p:nvPr>
            <p:ph idx="1" type="body"/>
          </p:nvPr>
        </p:nvSpPr>
        <p:spPr>
          <a:xfrm>
            <a:off x="838200" y="1311568"/>
            <a:ext cx="10515600" cy="467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How would we use linear algebra to determine the outcome of this circuit:</a:t>
            </a:r>
            <a:endParaRPr/>
          </a:p>
        </p:txBody>
      </p:sp>
      <p:sp>
        <p:nvSpPr>
          <p:cNvPr id="1112" name="Google Shape;1112;p110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Circuits with Linear Algebra</a:t>
            </a:r>
            <a:endParaRPr/>
          </a:p>
        </p:txBody>
      </p:sp>
      <p:pic>
        <p:nvPicPr>
          <p:cNvPr id="1113" name="Google Shape;111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975" y="2221100"/>
            <a:ext cx="188595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801" y="2351021"/>
            <a:ext cx="790592" cy="75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453" y="3113478"/>
            <a:ext cx="790592" cy="75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8496" y="5691325"/>
            <a:ext cx="1972475" cy="11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110"/>
          <p:cNvPicPr preferRelativeResize="0"/>
          <p:nvPr/>
        </p:nvPicPr>
        <p:blipFill rotWithShape="1">
          <a:blip r:embed="rId6">
            <a:alphaModFix/>
          </a:blip>
          <a:srcRect b="78442" l="14614" r="17060" t="0"/>
          <a:stretch/>
        </p:blipFill>
        <p:spPr>
          <a:xfrm>
            <a:off x="4059700" y="1965836"/>
            <a:ext cx="3969801" cy="76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110"/>
          <p:cNvPicPr preferRelativeResize="0"/>
          <p:nvPr/>
        </p:nvPicPr>
        <p:blipFill rotWithShape="1">
          <a:blip r:embed="rId7">
            <a:alphaModFix/>
          </a:blip>
          <a:srcRect b="0" l="0" r="7002" t="0"/>
          <a:stretch/>
        </p:blipFill>
        <p:spPr>
          <a:xfrm>
            <a:off x="15675" y="3982100"/>
            <a:ext cx="11338049" cy="1590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 Clipart Images | Free Download | PNG Transparent Background - Pngtree" id="1119" name="Google Shape;1119;p1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822750" y="0"/>
            <a:ext cx="1369250" cy="13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11"/>
          <p:cNvSpPr txBox="1"/>
          <p:nvPr>
            <p:ph idx="1" type="body"/>
          </p:nvPr>
        </p:nvSpPr>
        <p:spPr>
          <a:xfrm>
            <a:off x="838200" y="1311568"/>
            <a:ext cx="10515600" cy="467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How would we use linear algebra to determine the outcome of this circuit:</a:t>
            </a:r>
            <a:endParaRPr/>
          </a:p>
        </p:txBody>
      </p:sp>
      <p:sp>
        <p:nvSpPr>
          <p:cNvPr id="1126" name="Google Shape;1126;p111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Circuits with Linear Algebra</a:t>
            </a:r>
            <a:endParaRPr/>
          </a:p>
        </p:txBody>
      </p:sp>
      <p:pic>
        <p:nvPicPr>
          <p:cNvPr id="1127" name="Google Shape;1127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975" y="2221100"/>
            <a:ext cx="188595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801" y="2351021"/>
            <a:ext cx="790592" cy="75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453" y="3113478"/>
            <a:ext cx="790592" cy="75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8496" y="5691325"/>
            <a:ext cx="1972475" cy="11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111"/>
          <p:cNvPicPr preferRelativeResize="0"/>
          <p:nvPr/>
        </p:nvPicPr>
        <p:blipFill rotWithShape="1">
          <a:blip r:embed="rId6">
            <a:alphaModFix/>
          </a:blip>
          <a:srcRect b="78442" l="14614" r="17060" t="0"/>
          <a:stretch/>
        </p:blipFill>
        <p:spPr>
          <a:xfrm>
            <a:off x="4059700" y="1965836"/>
            <a:ext cx="3969801" cy="76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1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675" y="3982100"/>
            <a:ext cx="12191799" cy="1590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y Clipart Images | Free Download | PNG Transparent Background - Pngtree" id="1133" name="Google Shape;1133;p1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822750" y="0"/>
            <a:ext cx="1369250" cy="13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Gates as Matrices</a:t>
            </a:r>
            <a:endParaRPr/>
          </a:p>
        </p:txBody>
      </p:sp>
      <p:sp>
        <p:nvSpPr>
          <p:cNvPr id="279" name="Google Shape;279;p40"/>
          <p:cNvSpPr txBox="1"/>
          <p:nvPr/>
        </p:nvSpPr>
        <p:spPr>
          <a:xfrm>
            <a:off x="914875" y="1374750"/>
            <a:ext cx="10850400" cy="4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We can mathematically represent </a:t>
            </a:r>
            <a:r>
              <a:rPr b="1" lang="en-US" sz="2400"/>
              <a:t>gates</a:t>
            </a:r>
            <a:r>
              <a:rPr lang="en-US" sz="2400"/>
              <a:t> as </a:t>
            </a:r>
            <a:r>
              <a:rPr b="1" lang="en-US" sz="2400"/>
              <a:t>matrices</a:t>
            </a:r>
            <a:r>
              <a:rPr lang="en-US" sz="2400"/>
              <a:t>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When we </a:t>
            </a:r>
            <a:r>
              <a:rPr b="1" lang="en-US" sz="2400"/>
              <a:t>operate</a:t>
            </a:r>
            <a:r>
              <a:rPr lang="en-US" sz="2400"/>
              <a:t> on a </a:t>
            </a:r>
            <a:r>
              <a:rPr b="1" lang="en-US" sz="2400"/>
              <a:t>bit</a:t>
            </a:r>
            <a:r>
              <a:rPr lang="en-US" sz="2400"/>
              <a:t> with a </a:t>
            </a:r>
            <a:r>
              <a:rPr b="1" lang="en-US" sz="2400"/>
              <a:t>gate</a:t>
            </a:r>
            <a:r>
              <a:rPr lang="en-US" sz="2400"/>
              <a:t>, we write the gate to the left of the bit: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Gate operating on 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80" name="Google Shape;2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875" y="1937825"/>
            <a:ext cx="18859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0"/>
          <p:cNvPicPr preferRelativeResize="0"/>
          <p:nvPr/>
        </p:nvPicPr>
        <p:blipFill rotWithShape="1">
          <a:blip r:embed="rId4">
            <a:alphaModFix/>
          </a:blip>
          <a:srcRect b="0" l="0" r="91303" t="0"/>
          <a:stretch/>
        </p:blipFill>
        <p:spPr>
          <a:xfrm>
            <a:off x="3773050" y="3741800"/>
            <a:ext cx="691801" cy="10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12"/>
          <p:cNvSpPr txBox="1"/>
          <p:nvPr>
            <p:ph idx="1" type="body"/>
          </p:nvPr>
        </p:nvSpPr>
        <p:spPr>
          <a:xfrm>
            <a:off x="838200" y="1311568"/>
            <a:ext cx="10515600" cy="467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Any circuit can be written as a series of gates.  We can use these same basic principles to determine the output of a circuit.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Fortunately, we can use computers to do this math for us!  We’ll learn a bit more about how to do that later in the camp.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For now, great job!!!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0" name="Google Shape;1140;p112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Circuits as Matrices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>
            <p:ph type="title"/>
          </p:nvPr>
        </p:nvSpPr>
        <p:spPr>
          <a:xfrm>
            <a:off x="4756727" y="184728"/>
            <a:ext cx="6597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Gates as Matrices</a:t>
            </a:r>
            <a:endParaRPr/>
          </a:p>
        </p:txBody>
      </p:sp>
      <p:sp>
        <p:nvSpPr>
          <p:cNvPr id="287" name="Google Shape;287;p41"/>
          <p:cNvSpPr txBox="1"/>
          <p:nvPr/>
        </p:nvSpPr>
        <p:spPr>
          <a:xfrm>
            <a:off x="914875" y="1374750"/>
            <a:ext cx="10850400" cy="4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We can mathematically represent </a:t>
            </a:r>
            <a:r>
              <a:rPr b="1" lang="en-US" sz="2400"/>
              <a:t>gates</a:t>
            </a:r>
            <a:r>
              <a:rPr lang="en-US" sz="2400"/>
              <a:t> as </a:t>
            </a:r>
            <a:r>
              <a:rPr b="1" lang="en-US" sz="2400"/>
              <a:t>matrices</a:t>
            </a:r>
            <a:r>
              <a:rPr lang="en-US" sz="2400"/>
              <a:t>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When we </a:t>
            </a:r>
            <a:r>
              <a:rPr b="1" lang="en-US" sz="2400"/>
              <a:t>operate</a:t>
            </a:r>
            <a:r>
              <a:rPr lang="en-US" sz="2400"/>
              <a:t> on a </a:t>
            </a:r>
            <a:r>
              <a:rPr b="1" lang="en-US" sz="2400"/>
              <a:t>bit</a:t>
            </a:r>
            <a:r>
              <a:rPr lang="en-US" sz="2400"/>
              <a:t> with a </a:t>
            </a:r>
            <a:r>
              <a:rPr b="1" lang="en-US" sz="2400"/>
              <a:t>gate</a:t>
            </a:r>
            <a:r>
              <a:rPr lang="en-US" sz="2400"/>
              <a:t>, we write the gate to the left of the bit: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Gate operating on 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88" name="Google Shape;2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875" y="1937825"/>
            <a:ext cx="18859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1"/>
          <p:cNvPicPr preferRelativeResize="0"/>
          <p:nvPr/>
        </p:nvPicPr>
        <p:blipFill rotWithShape="1">
          <a:blip r:embed="rId4">
            <a:alphaModFix/>
          </a:blip>
          <a:srcRect b="0" l="0" r="56242" t="0"/>
          <a:stretch/>
        </p:blipFill>
        <p:spPr>
          <a:xfrm>
            <a:off x="3773050" y="3741800"/>
            <a:ext cx="3480750" cy="10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